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6" r:id="rId2"/>
    <p:sldId id="277" r:id="rId3"/>
    <p:sldId id="290" r:id="rId4"/>
    <p:sldId id="289" r:id="rId5"/>
    <p:sldId id="291" r:id="rId6"/>
    <p:sldId id="292" r:id="rId7"/>
    <p:sldId id="294" r:id="rId8"/>
    <p:sldId id="295" r:id="rId9"/>
    <p:sldId id="296" r:id="rId10"/>
    <p:sldId id="297" r:id="rId11"/>
    <p:sldId id="29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6702" autoAdjust="0"/>
  </p:normalViewPr>
  <p:slideViewPr>
    <p:cSldViewPr>
      <p:cViewPr varScale="1">
        <p:scale>
          <a:sx n="114" d="100"/>
          <a:sy n="114" d="100"/>
        </p:scale>
        <p:origin x="181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6CC75-FDCE-4BBA-A612-0843FAC6C579}" type="datetimeFigureOut">
              <a:rPr lang="en-GB" smtClean="0"/>
              <a:t>09/09/2017</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E3519-21CD-442A-8F47-A78973074758}" type="slidenum">
              <a:rPr lang="en-GB" smtClean="0"/>
              <a:t>‹Nr.›</a:t>
            </a:fld>
            <a:endParaRPr lang="en-GB"/>
          </a:p>
        </p:txBody>
      </p:sp>
    </p:spTree>
    <p:extLst>
      <p:ext uri="{BB962C8B-B14F-4D97-AF65-F5344CB8AC3E}">
        <p14:creationId xmlns:p14="http://schemas.microsoft.com/office/powerpoint/2010/main" val="37990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09/09/2017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5157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09/09/2017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55769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09/09/2017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73734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09/09/2017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060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BB7830F-2ADD-4D8A-97B4-B33AAB46818B}" type="datetimeFigureOut">
              <a:rPr lang="en-GB" smtClean="0"/>
              <a:t>09/09/2017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2193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EBB7830F-2ADD-4D8A-97B4-B33AAB46818B}" type="datetimeFigureOut">
              <a:rPr lang="en-GB" smtClean="0"/>
              <a:t>09/09/2017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52062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EBB7830F-2ADD-4D8A-97B4-B33AAB46818B}" type="datetimeFigureOut">
              <a:rPr lang="en-GB" smtClean="0"/>
              <a:t>09/09/2017</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28061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EBB7830F-2ADD-4D8A-97B4-B33AAB46818B}" type="datetimeFigureOut">
              <a:rPr lang="en-GB" smtClean="0"/>
              <a:t>09/09/2017</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31537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B7830F-2ADD-4D8A-97B4-B33AAB46818B}" type="datetimeFigureOut">
              <a:rPr lang="en-GB" smtClean="0"/>
              <a:t>09/09/2017</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5165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09/09/2017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62199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09/09/2017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414973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830F-2ADD-4D8A-97B4-B33AAB46818B}" type="datetimeFigureOut">
              <a:rPr lang="en-GB" smtClean="0"/>
              <a:t>09/09/2017</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C0D8-B153-46EC-B74E-B434FA6E1F09}" type="slidenum">
              <a:rPr lang="en-GB" smtClean="0"/>
              <a:t>‹Nr.›</a:t>
            </a:fld>
            <a:endParaRPr lang="en-GB"/>
          </a:p>
        </p:txBody>
      </p:sp>
    </p:spTree>
    <p:extLst>
      <p:ext uri="{BB962C8B-B14F-4D97-AF65-F5344CB8AC3E}">
        <p14:creationId xmlns:p14="http://schemas.microsoft.com/office/powerpoint/2010/main" val="299871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68815" cy="6858000"/>
          </a:xfrm>
        </p:spPr>
      </p:pic>
    </p:spTree>
    <p:extLst>
      <p:ext uri="{BB962C8B-B14F-4D97-AF65-F5344CB8AC3E}">
        <p14:creationId xmlns:p14="http://schemas.microsoft.com/office/powerpoint/2010/main" val="372627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B4F0191-AC71-44D9-82C4-E4AAD193ED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47864" y="908720"/>
            <a:ext cx="4986037" cy="4896544"/>
          </a:xfrm>
          <a:prstGeom prst="rect">
            <a:avLst/>
          </a:prstGeom>
        </p:spPr>
      </p:pic>
      <p:pic>
        <p:nvPicPr>
          <p:cNvPr id="5" name="Grafik 4">
            <a:extLst>
              <a:ext uri="{FF2B5EF4-FFF2-40B4-BE49-F238E27FC236}">
                <a16:creationId xmlns:a16="http://schemas.microsoft.com/office/drawing/2014/main" id="{8565FE23-86C4-41D5-95D5-ECFCBB446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2830" y="2888940"/>
            <a:ext cx="936104" cy="936104"/>
          </a:xfrm>
          <a:prstGeom prst="rect">
            <a:avLst/>
          </a:prstGeom>
        </p:spPr>
      </p:pic>
      <p:pic>
        <p:nvPicPr>
          <p:cNvPr id="6" name="Grafik 5">
            <a:extLst>
              <a:ext uri="{FF2B5EF4-FFF2-40B4-BE49-F238E27FC236}">
                <a16:creationId xmlns:a16="http://schemas.microsoft.com/office/drawing/2014/main" id="{79AF0D03-7B59-473E-BC5B-D2D7275B8C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3528" y="964560"/>
            <a:ext cx="936104" cy="936104"/>
          </a:xfrm>
          <a:prstGeom prst="rect">
            <a:avLst/>
          </a:prstGeom>
        </p:spPr>
      </p:pic>
      <p:pic>
        <p:nvPicPr>
          <p:cNvPr id="7" name="Grafik 6">
            <a:extLst>
              <a:ext uri="{FF2B5EF4-FFF2-40B4-BE49-F238E27FC236}">
                <a16:creationId xmlns:a16="http://schemas.microsoft.com/office/drawing/2014/main" id="{D2911FA1-7659-48C3-A6CF-C9121823A7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56943" y="944546"/>
            <a:ext cx="936104" cy="936104"/>
          </a:xfrm>
          <a:prstGeom prst="rect">
            <a:avLst/>
          </a:prstGeom>
        </p:spPr>
      </p:pic>
      <p:pic>
        <p:nvPicPr>
          <p:cNvPr id="8" name="Grafik 7">
            <a:extLst>
              <a:ext uri="{FF2B5EF4-FFF2-40B4-BE49-F238E27FC236}">
                <a16:creationId xmlns:a16="http://schemas.microsoft.com/office/drawing/2014/main" id="{15763002-7F3A-4ADE-B62F-F081C02556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76416" y="939405"/>
            <a:ext cx="936104" cy="936104"/>
          </a:xfrm>
          <a:prstGeom prst="rect">
            <a:avLst/>
          </a:prstGeom>
        </p:spPr>
      </p:pic>
      <p:pic>
        <p:nvPicPr>
          <p:cNvPr id="9" name="Grafik 8">
            <a:extLst>
              <a:ext uri="{FF2B5EF4-FFF2-40B4-BE49-F238E27FC236}">
                <a16:creationId xmlns:a16="http://schemas.microsoft.com/office/drawing/2014/main" id="{3513DEAE-B56C-4207-BBC6-3D75DE0000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8750" y="1871215"/>
            <a:ext cx="936104" cy="936104"/>
          </a:xfrm>
          <a:prstGeom prst="rect">
            <a:avLst/>
          </a:prstGeom>
        </p:spPr>
      </p:pic>
      <p:pic>
        <p:nvPicPr>
          <p:cNvPr id="10" name="Grafik 9">
            <a:extLst>
              <a:ext uri="{FF2B5EF4-FFF2-40B4-BE49-F238E27FC236}">
                <a16:creationId xmlns:a16="http://schemas.microsoft.com/office/drawing/2014/main" id="{DC1A001D-A384-4E5B-B6D7-220EF6F35F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320033" y="1888044"/>
            <a:ext cx="936104" cy="936104"/>
          </a:xfrm>
          <a:prstGeom prst="rect">
            <a:avLst/>
          </a:prstGeom>
        </p:spPr>
      </p:pic>
      <p:pic>
        <p:nvPicPr>
          <p:cNvPr id="11" name="Grafik 10">
            <a:extLst>
              <a:ext uri="{FF2B5EF4-FFF2-40B4-BE49-F238E27FC236}">
                <a16:creationId xmlns:a16="http://schemas.microsoft.com/office/drawing/2014/main" id="{7FBD5FE1-88AB-4FB6-8804-0C833CFA51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149337" y="1888044"/>
            <a:ext cx="936104" cy="936104"/>
          </a:xfrm>
          <a:prstGeom prst="rect">
            <a:avLst/>
          </a:prstGeom>
        </p:spPr>
      </p:pic>
      <p:pic>
        <p:nvPicPr>
          <p:cNvPr id="12" name="Grafik 11">
            <a:extLst>
              <a:ext uri="{FF2B5EF4-FFF2-40B4-BE49-F238E27FC236}">
                <a16:creationId xmlns:a16="http://schemas.microsoft.com/office/drawing/2014/main" id="{35987A0E-644F-4841-8216-4B4E0284CA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36318" y="2777870"/>
            <a:ext cx="936104" cy="936104"/>
          </a:xfrm>
          <a:prstGeom prst="rect">
            <a:avLst/>
          </a:prstGeom>
        </p:spPr>
      </p:pic>
      <p:pic>
        <p:nvPicPr>
          <p:cNvPr id="13" name="Grafik 12">
            <a:extLst>
              <a:ext uri="{FF2B5EF4-FFF2-40B4-BE49-F238E27FC236}">
                <a16:creationId xmlns:a16="http://schemas.microsoft.com/office/drawing/2014/main" id="{F0BB7AF7-9CE0-4CB5-B598-17222883CDA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328002" y="2794031"/>
            <a:ext cx="936104" cy="936104"/>
          </a:xfrm>
          <a:prstGeom prst="rect">
            <a:avLst/>
          </a:prstGeom>
        </p:spPr>
      </p:pic>
      <p:pic>
        <p:nvPicPr>
          <p:cNvPr id="15" name="Grafik 14">
            <a:extLst>
              <a:ext uri="{FF2B5EF4-FFF2-40B4-BE49-F238E27FC236}">
                <a16:creationId xmlns:a16="http://schemas.microsoft.com/office/drawing/2014/main" id="{B453EA39-6B51-476D-A867-3D1DC451974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98556" y="1698456"/>
            <a:ext cx="1413470" cy="1368152"/>
          </a:xfrm>
          <a:prstGeom prst="rect">
            <a:avLst/>
          </a:prstGeom>
        </p:spPr>
      </p:pic>
      <p:pic>
        <p:nvPicPr>
          <p:cNvPr id="16" name="Grafik 15">
            <a:extLst>
              <a:ext uri="{FF2B5EF4-FFF2-40B4-BE49-F238E27FC236}">
                <a16:creationId xmlns:a16="http://schemas.microsoft.com/office/drawing/2014/main" id="{D875035E-A078-4505-80E7-07AFCDCCAB4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124870" y="1730369"/>
            <a:ext cx="1413470" cy="1368152"/>
          </a:xfrm>
          <a:prstGeom prst="rect">
            <a:avLst/>
          </a:prstGeom>
        </p:spPr>
      </p:pic>
      <p:pic>
        <p:nvPicPr>
          <p:cNvPr id="17" name="Grafik 16">
            <a:extLst>
              <a:ext uri="{FF2B5EF4-FFF2-40B4-BE49-F238E27FC236}">
                <a16:creationId xmlns:a16="http://schemas.microsoft.com/office/drawing/2014/main" id="{10FAD4E8-F70C-4FC8-B937-116A847A22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80352" y="3666235"/>
            <a:ext cx="1413470" cy="1368152"/>
          </a:xfrm>
          <a:prstGeom prst="rect">
            <a:avLst/>
          </a:prstGeom>
        </p:spPr>
      </p:pic>
      <p:pic>
        <p:nvPicPr>
          <p:cNvPr id="18" name="Grafik 17">
            <a:extLst>
              <a:ext uri="{FF2B5EF4-FFF2-40B4-BE49-F238E27FC236}">
                <a16:creationId xmlns:a16="http://schemas.microsoft.com/office/drawing/2014/main" id="{D3DE5F4D-55DD-4307-9ACF-B9961BB8973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130275" y="3641910"/>
            <a:ext cx="1413470" cy="1368152"/>
          </a:xfrm>
          <a:prstGeom prst="rect">
            <a:avLst/>
          </a:prstGeom>
        </p:spPr>
      </p:pic>
      <p:sp>
        <p:nvSpPr>
          <p:cNvPr id="19" name="Textfeld 18">
            <a:extLst>
              <a:ext uri="{FF2B5EF4-FFF2-40B4-BE49-F238E27FC236}">
                <a16:creationId xmlns:a16="http://schemas.microsoft.com/office/drawing/2014/main" id="{469EBC58-3B36-412D-9A2F-2643A66D73C5}"/>
              </a:ext>
            </a:extLst>
          </p:cNvPr>
          <p:cNvSpPr txBox="1"/>
          <p:nvPr/>
        </p:nvSpPr>
        <p:spPr>
          <a:xfrm>
            <a:off x="4454856" y="1961239"/>
            <a:ext cx="996914" cy="830997"/>
          </a:xfrm>
          <a:prstGeom prst="rect">
            <a:avLst/>
          </a:prstGeom>
          <a:noFill/>
        </p:spPr>
        <p:txBody>
          <a:bodyPr wrap="square" rtlCol="0">
            <a:spAutoFit/>
          </a:bodyPr>
          <a:lstStyle/>
          <a:p>
            <a:r>
              <a:rPr lang="de-DE" sz="4800" b="1" dirty="0"/>
              <a:t>14</a:t>
            </a:r>
          </a:p>
        </p:txBody>
      </p:sp>
      <p:sp>
        <p:nvSpPr>
          <p:cNvPr id="20" name="Textfeld 19">
            <a:extLst>
              <a:ext uri="{FF2B5EF4-FFF2-40B4-BE49-F238E27FC236}">
                <a16:creationId xmlns:a16="http://schemas.microsoft.com/office/drawing/2014/main" id="{106DEDF2-D08B-4F9A-9D86-142F455C00AC}"/>
              </a:ext>
            </a:extLst>
          </p:cNvPr>
          <p:cNvSpPr txBox="1"/>
          <p:nvPr/>
        </p:nvSpPr>
        <p:spPr>
          <a:xfrm>
            <a:off x="6376813" y="1993151"/>
            <a:ext cx="996914" cy="830997"/>
          </a:xfrm>
          <a:prstGeom prst="rect">
            <a:avLst/>
          </a:prstGeom>
          <a:noFill/>
        </p:spPr>
        <p:txBody>
          <a:bodyPr wrap="square" rtlCol="0">
            <a:spAutoFit/>
          </a:bodyPr>
          <a:lstStyle/>
          <a:p>
            <a:r>
              <a:rPr lang="de-DE" sz="4800" b="1" dirty="0"/>
              <a:t>14</a:t>
            </a:r>
          </a:p>
        </p:txBody>
      </p:sp>
      <p:sp>
        <p:nvSpPr>
          <p:cNvPr id="21" name="Textfeld 20">
            <a:extLst>
              <a:ext uri="{FF2B5EF4-FFF2-40B4-BE49-F238E27FC236}">
                <a16:creationId xmlns:a16="http://schemas.microsoft.com/office/drawing/2014/main" id="{57D42820-0F5D-476B-8EB2-86ED642C7972}"/>
              </a:ext>
            </a:extLst>
          </p:cNvPr>
          <p:cNvSpPr txBox="1"/>
          <p:nvPr/>
        </p:nvSpPr>
        <p:spPr>
          <a:xfrm>
            <a:off x="4473578" y="3954415"/>
            <a:ext cx="996914" cy="830997"/>
          </a:xfrm>
          <a:prstGeom prst="rect">
            <a:avLst/>
          </a:prstGeom>
          <a:noFill/>
        </p:spPr>
        <p:txBody>
          <a:bodyPr wrap="square" rtlCol="0">
            <a:spAutoFit/>
          </a:bodyPr>
          <a:lstStyle/>
          <a:p>
            <a:r>
              <a:rPr lang="de-DE" sz="4800" b="1" dirty="0"/>
              <a:t>23</a:t>
            </a:r>
          </a:p>
        </p:txBody>
      </p:sp>
      <p:sp>
        <p:nvSpPr>
          <p:cNvPr id="22" name="Textfeld 21">
            <a:extLst>
              <a:ext uri="{FF2B5EF4-FFF2-40B4-BE49-F238E27FC236}">
                <a16:creationId xmlns:a16="http://schemas.microsoft.com/office/drawing/2014/main" id="{2088C402-C9A5-4F02-AA43-0955883FD6D1}"/>
              </a:ext>
            </a:extLst>
          </p:cNvPr>
          <p:cNvSpPr txBox="1"/>
          <p:nvPr/>
        </p:nvSpPr>
        <p:spPr>
          <a:xfrm>
            <a:off x="6380561" y="3895313"/>
            <a:ext cx="996914" cy="830997"/>
          </a:xfrm>
          <a:prstGeom prst="rect">
            <a:avLst/>
          </a:prstGeom>
          <a:noFill/>
        </p:spPr>
        <p:txBody>
          <a:bodyPr wrap="square" rtlCol="0">
            <a:spAutoFit/>
          </a:bodyPr>
          <a:lstStyle/>
          <a:p>
            <a:r>
              <a:rPr lang="de-DE" sz="4800" b="1" dirty="0"/>
              <a:t>18</a:t>
            </a:r>
          </a:p>
        </p:txBody>
      </p:sp>
      <p:sp>
        <p:nvSpPr>
          <p:cNvPr id="23" name="Textfeld 22">
            <a:extLst>
              <a:ext uri="{FF2B5EF4-FFF2-40B4-BE49-F238E27FC236}">
                <a16:creationId xmlns:a16="http://schemas.microsoft.com/office/drawing/2014/main" id="{CBB231A1-D650-4569-818B-1F47E54D5161}"/>
              </a:ext>
            </a:extLst>
          </p:cNvPr>
          <p:cNvSpPr txBox="1"/>
          <p:nvPr/>
        </p:nvSpPr>
        <p:spPr>
          <a:xfrm>
            <a:off x="623889" y="402650"/>
            <a:ext cx="2210542" cy="369332"/>
          </a:xfrm>
          <a:prstGeom prst="rect">
            <a:avLst/>
          </a:prstGeom>
          <a:noFill/>
        </p:spPr>
        <p:txBody>
          <a:bodyPr wrap="none" rtlCol="0">
            <a:spAutoFit/>
          </a:bodyPr>
          <a:lstStyle/>
          <a:p>
            <a:r>
              <a:rPr lang="de-DE" dirty="0" err="1"/>
              <a:t>How</a:t>
            </a:r>
            <a:r>
              <a:rPr lang="de-DE" dirty="0"/>
              <a:t> to </a:t>
            </a:r>
            <a:r>
              <a:rPr lang="de-DE" dirty="0" err="1"/>
              <a:t>solve</a:t>
            </a:r>
            <a:r>
              <a:rPr lang="de-DE" dirty="0"/>
              <a:t> a „</a:t>
            </a:r>
            <a:r>
              <a:rPr lang="de-DE" dirty="0" err="1"/>
              <a:t>nest</a:t>
            </a:r>
            <a:r>
              <a:rPr lang="de-DE" dirty="0"/>
              <a:t>“</a:t>
            </a:r>
          </a:p>
        </p:txBody>
      </p:sp>
    </p:spTree>
    <p:extLst>
      <p:ext uri="{BB962C8B-B14F-4D97-AF65-F5344CB8AC3E}">
        <p14:creationId xmlns:p14="http://schemas.microsoft.com/office/powerpoint/2010/main" val="389620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B4F0191-AC71-44D9-82C4-E4AAD193ED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47864" y="908720"/>
            <a:ext cx="4986037" cy="4896544"/>
          </a:xfrm>
          <a:prstGeom prst="rect">
            <a:avLst/>
          </a:prstGeom>
        </p:spPr>
      </p:pic>
      <p:pic>
        <p:nvPicPr>
          <p:cNvPr id="5" name="Grafik 4">
            <a:extLst>
              <a:ext uri="{FF2B5EF4-FFF2-40B4-BE49-F238E27FC236}">
                <a16:creationId xmlns:a16="http://schemas.microsoft.com/office/drawing/2014/main" id="{8565FE23-86C4-41D5-95D5-ECFCBB446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2830" y="2888940"/>
            <a:ext cx="936104" cy="936104"/>
          </a:xfrm>
          <a:prstGeom prst="rect">
            <a:avLst/>
          </a:prstGeom>
        </p:spPr>
      </p:pic>
      <p:pic>
        <p:nvPicPr>
          <p:cNvPr id="6" name="Grafik 5">
            <a:extLst>
              <a:ext uri="{FF2B5EF4-FFF2-40B4-BE49-F238E27FC236}">
                <a16:creationId xmlns:a16="http://schemas.microsoft.com/office/drawing/2014/main" id="{79AF0D03-7B59-473E-BC5B-D2D7275B8C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82656" y="908720"/>
            <a:ext cx="936104" cy="936104"/>
          </a:xfrm>
          <a:prstGeom prst="rect">
            <a:avLst/>
          </a:prstGeom>
        </p:spPr>
      </p:pic>
      <p:pic>
        <p:nvPicPr>
          <p:cNvPr id="7" name="Grafik 6">
            <a:extLst>
              <a:ext uri="{FF2B5EF4-FFF2-40B4-BE49-F238E27FC236}">
                <a16:creationId xmlns:a16="http://schemas.microsoft.com/office/drawing/2014/main" id="{D2911FA1-7659-48C3-A6CF-C9121823A7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97796" y="2886207"/>
            <a:ext cx="936104" cy="936104"/>
          </a:xfrm>
          <a:prstGeom prst="rect">
            <a:avLst/>
          </a:prstGeom>
        </p:spPr>
      </p:pic>
      <p:pic>
        <p:nvPicPr>
          <p:cNvPr id="8" name="Grafik 7">
            <a:extLst>
              <a:ext uri="{FF2B5EF4-FFF2-40B4-BE49-F238E27FC236}">
                <a16:creationId xmlns:a16="http://schemas.microsoft.com/office/drawing/2014/main" id="{15763002-7F3A-4ADE-B62F-F081C02556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97971" y="933274"/>
            <a:ext cx="936104" cy="936104"/>
          </a:xfrm>
          <a:prstGeom prst="rect">
            <a:avLst/>
          </a:prstGeom>
        </p:spPr>
      </p:pic>
      <p:pic>
        <p:nvPicPr>
          <p:cNvPr id="9" name="Grafik 8">
            <a:extLst>
              <a:ext uri="{FF2B5EF4-FFF2-40B4-BE49-F238E27FC236}">
                <a16:creationId xmlns:a16="http://schemas.microsoft.com/office/drawing/2014/main" id="{3513DEAE-B56C-4207-BBC6-3D75DE0000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346488" y="4830185"/>
            <a:ext cx="936104" cy="936104"/>
          </a:xfrm>
          <a:prstGeom prst="rect">
            <a:avLst/>
          </a:prstGeom>
        </p:spPr>
      </p:pic>
      <p:pic>
        <p:nvPicPr>
          <p:cNvPr id="10" name="Grafik 9">
            <a:extLst>
              <a:ext uri="{FF2B5EF4-FFF2-40B4-BE49-F238E27FC236}">
                <a16:creationId xmlns:a16="http://schemas.microsoft.com/office/drawing/2014/main" id="{DC1A001D-A384-4E5B-B6D7-220EF6F35F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440030" y="4852321"/>
            <a:ext cx="936104" cy="936104"/>
          </a:xfrm>
          <a:prstGeom prst="rect">
            <a:avLst/>
          </a:prstGeom>
        </p:spPr>
      </p:pic>
      <p:pic>
        <p:nvPicPr>
          <p:cNvPr id="11" name="Grafik 10">
            <a:extLst>
              <a:ext uri="{FF2B5EF4-FFF2-40B4-BE49-F238E27FC236}">
                <a16:creationId xmlns:a16="http://schemas.microsoft.com/office/drawing/2014/main" id="{7FBD5FE1-88AB-4FB6-8804-0C833CFA51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440030" y="2886207"/>
            <a:ext cx="936104" cy="936104"/>
          </a:xfrm>
          <a:prstGeom prst="rect">
            <a:avLst/>
          </a:prstGeom>
        </p:spPr>
      </p:pic>
      <p:pic>
        <p:nvPicPr>
          <p:cNvPr id="12" name="Grafik 11">
            <a:extLst>
              <a:ext uri="{FF2B5EF4-FFF2-40B4-BE49-F238E27FC236}">
                <a16:creationId xmlns:a16="http://schemas.microsoft.com/office/drawing/2014/main" id="{35987A0E-644F-4841-8216-4B4E0284CA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267341" y="930737"/>
            <a:ext cx="936104" cy="936104"/>
          </a:xfrm>
          <a:prstGeom prst="rect">
            <a:avLst/>
          </a:prstGeom>
        </p:spPr>
      </p:pic>
      <p:pic>
        <p:nvPicPr>
          <p:cNvPr id="13" name="Grafik 12">
            <a:extLst>
              <a:ext uri="{FF2B5EF4-FFF2-40B4-BE49-F238E27FC236}">
                <a16:creationId xmlns:a16="http://schemas.microsoft.com/office/drawing/2014/main" id="{F0BB7AF7-9CE0-4CB5-B598-17222883CDA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393259" y="4832394"/>
            <a:ext cx="936104" cy="936104"/>
          </a:xfrm>
          <a:prstGeom prst="rect">
            <a:avLst/>
          </a:prstGeom>
        </p:spPr>
      </p:pic>
      <p:pic>
        <p:nvPicPr>
          <p:cNvPr id="15" name="Grafik 14">
            <a:extLst>
              <a:ext uri="{FF2B5EF4-FFF2-40B4-BE49-F238E27FC236}">
                <a16:creationId xmlns:a16="http://schemas.microsoft.com/office/drawing/2014/main" id="{B453EA39-6B51-476D-A867-3D1DC451974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98556" y="1698456"/>
            <a:ext cx="1413470" cy="1368152"/>
          </a:xfrm>
          <a:prstGeom prst="rect">
            <a:avLst/>
          </a:prstGeom>
        </p:spPr>
      </p:pic>
      <p:pic>
        <p:nvPicPr>
          <p:cNvPr id="16" name="Grafik 15">
            <a:extLst>
              <a:ext uri="{FF2B5EF4-FFF2-40B4-BE49-F238E27FC236}">
                <a16:creationId xmlns:a16="http://schemas.microsoft.com/office/drawing/2014/main" id="{D875035E-A078-4505-80E7-07AFCDCCAB4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124870" y="1730369"/>
            <a:ext cx="1413470" cy="1368152"/>
          </a:xfrm>
          <a:prstGeom prst="rect">
            <a:avLst/>
          </a:prstGeom>
        </p:spPr>
      </p:pic>
      <p:pic>
        <p:nvPicPr>
          <p:cNvPr id="17" name="Grafik 16">
            <a:extLst>
              <a:ext uri="{FF2B5EF4-FFF2-40B4-BE49-F238E27FC236}">
                <a16:creationId xmlns:a16="http://schemas.microsoft.com/office/drawing/2014/main" id="{10FAD4E8-F70C-4FC8-B937-116A847A22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80352" y="3666235"/>
            <a:ext cx="1413470" cy="1368152"/>
          </a:xfrm>
          <a:prstGeom prst="rect">
            <a:avLst/>
          </a:prstGeom>
        </p:spPr>
      </p:pic>
      <p:pic>
        <p:nvPicPr>
          <p:cNvPr id="18" name="Grafik 17">
            <a:extLst>
              <a:ext uri="{FF2B5EF4-FFF2-40B4-BE49-F238E27FC236}">
                <a16:creationId xmlns:a16="http://schemas.microsoft.com/office/drawing/2014/main" id="{D3DE5F4D-55DD-4307-9ACF-B9961BB8973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130275" y="3641910"/>
            <a:ext cx="1413470" cy="1368152"/>
          </a:xfrm>
          <a:prstGeom prst="rect">
            <a:avLst/>
          </a:prstGeom>
        </p:spPr>
      </p:pic>
      <p:sp>
        <p:nvSpPr>
          <p:cNvPr id="19" name="Textfeld 18">
            <a:extLst>
              <a:ext uri="{FF2B5EF4-FFF2-40B4-BE49-F238E27FC236}">
                <a16:creationId xmlns:a16="http://schemas.microsoft.com/office/drawing/2014/main" id="{469EBC58-3B36-412D-9A2F-2643A66D73C5}"/>
              </a:ext>
            </a:extLst>
          </p:cNvPr>
          <p:cNvSpPr txBox="1"/>
          <p:nvPr/>
        </p:nvSpPr>
        <p:spPr>
          <a:xfrm>
            <a:off x="4454856" y="1961239"/>
            <a:ext cx="996914" cy="830997"/>
          </a:xfrm>
          <a:prstGeom prst="rect">
            <a:avLst/>
          </a:prstGeom>
          <a:noFill/>
        </p:spPr>
        <p:txBody>
          <a:bodyPr wrap="square" rtlCol="0">
            <a:spAutoFit/>
          </a:bodyPr>
          <a:lstStyle/>
          <a:p>
            <a:r>
              <a:rPr lang="de-DE" sz="4800" b="1" dirty="0"/>
              <a:t>14</a:t>
            </a:r>
          </a:p>
        </p:txBody>
      </p:sp>
      <p:sp>
        <p:nvSpPr>
          <p:cNvPr id="20" name="Textfeld 19">
            <a:extLst>
              <a:ext uri="{FF2B5EF4-FFF2-40B4-BE49-F238E27FC236}">
                <a16:creationId xmlns:a16="http://schemas.microsoft.com/office/drawing/2014/main" id="{106DEDF2-D08B-4F9A-9D86-142F455C00AC}"/>
              </a:ext>
            </a:extLst>
          </p:cNvPr>
          <p:cNvSpPr txBox="1"/>
          <p:nvPr/>
        </p:nvSpPr>
        <p:spPr>
          <a:xfrm>
            <a:off x="6376813" y="1993151"/>
            <a:ext cx="996914" cy="830997"/>
          </a:xfrm>
          <a:prstGeom prst="rect">
            <a:avLst/>
          </a:prstGeom>
          <a:noFill/>
        </p:spPr>
        <p:txBody>
          <a:bodyPr wrap="square" rtlCol="0">
            <a:spAutoFit/>
          </a:bodyPr>
          <a:lstStyle/>
          <a:p>
            <a:r>
              <a:rPr lang="de-DE" sz="4800" b="1" dirty="0"/>
              <a:t>14</a:t>
            </a:r>
          </a:p>
        </p:txBody>
      </p:sp>
      <p:sp>
        <p:nvSpPr>
          <p:cNvPr id="21" name="Textfeld 20">
            <a:extLst>
              <a:ext uri="{FF2B5EF4-FFF2-40B4-BE49-F238E27FC236}">
                <a16:creationId xmlns:a16="http://schemas.microsoft.com/office/drawing/2014/main" id="{57D42820-0F5D-476B-8EB2-86ED642C7972}"/>
              </a:ext>
            </a:extLst>
          </p:cNvPr>
          <p:cNvSpPr txBox="1"/>
          <p:nvPr/>
        </p:nvSpPr>
        <p:spPr>
          <a:xfrm>
            <a:off x="4473578" y="3954415"/>
            <a:ext cx="996914" cy="830997"/>
          </a:xfrm>
          <a:prstGeom prst="rect">
            <a:avLst/>
          </a:prstGeom>
          <a:noFill/>
        </p:spPr>
        <p:txBody>
          <a:bodyPr wrap="square" rtlCol="0">
            <a:spAutoFit/>
          </a:bodyPr>
          <a:lstStyle/>
          <a:p>
            <a:r>
              <a:rPr lang="de-DE" sz="4800" b="1" dirty="0"/>
              <a:t>23</a:t>
            </a:r>
          </a:p>
        </p:txBody>
      </p:sp>
      <p:sp>
        <p:nvSpPr>
          <p:cNvPr id="22" name="Textfeld 21">
            <a:extLst>
              <a:ext uri="{FF2B5EF4-FFF2-40B4-BE49-F238E27FC236}">
                <a16:creationId xmlns:a16="http://schemas.microsoft.com/office/drawing/2014/main" id="{2088C402-C9A5-4F02-AA43-0955883FD6D1}"/>
              </a:ext>
            </a:extLst>
          </p:cNvPr>
          <p:cNvSpPr txBox="1"/>
          <p:nvPr/>
        </p:nvSpPr>
        <p:spPr>
          <a:xfrm>
            <a:off x="6380561" y="3895313"/>
            <a:ext cx="996914" cy="830997"/>
          </a:xfrm>
          <a:prstGeom prst="rect">
            <a:avLst/>
          </a:prstGeom>
          <a:noFill/>
        </p:spPr>
        <p:txBody>
          <a:bodyPr wrap="square" rtlCol="0">
            <a:spAutoFit/>
          </a:bodyPr>
          <a:lstStyle/>
          <a:p>
            <a:r>
              <a:rPr lang="de-DE" sz="4800" b="1" dirty="0"/>
              <a:t>18</a:t>
            </a:r>
          </a:p>
        </p:txBody>
      </p:sp>
      <p:sp>
        <p:nvSpPr>
          <p:cNvPr id="23" name="Textfeld 22">
            <a:extLst>
              <a:ext uri="{FF2B5EF4-FFF2-40B4-BE49-F238E27FC236}">
                <a16:creationId xmlns:a16="http://schemas.microsoft.com/office/drawing/2014/main" id="{354A49C7-4166-407E-B620-01C34A228122}"/>
              </a:ext>
            </a:extLst>
          </p:cNvPr>
          <p:cNvSpPr txBox="1"/>
          <p:nvPr/>
        </p:nvSpPr>
        <p:spPr>
          <a:xfrm>
            <a:off x="623889" y="402650"/>
            <a:ext cx="2220736" cy="369332"/>
          </a:xfrm>
          <a:prstGeom prst="rect">
            <a:avLst/>
          </a:prstGeom>
          <a:noFill/>
        </p:spPr>
        <p:txBody>
          <a:bodyPr wrap="none" rtlCol="0">
            <a:spAutoFit/>
          </a:bodyPr>
          <a:lstStyle/>
          <a:p>
            <a:r>
              <a:rPr lang="de-DE" dirty="0"/>
              <a:t>Solution of </a:t>
            </a:r>
            <a:r>
              <a:rPr lang="de-DE" dirty="0" err="1"/>
              <a:t>the</a:t>
            </a:r>
            <a:r>
              <a:rPr lang="de-DE" dirty="0"/>
              <a:t> „</a:t>
            </a:r>
            <a:r>
              <a:rPr lang="de-DE" dirty="0" err="1"/>
              <a:t>nest</a:t>
            </a:r>
            <a:r>
              <a:rPr lang="de-DE" dirty="0"/>
              <a:t>“</a:t>
            </a:r>
          </a:p>
        </p:txBody>
      </p:sp>
    </p:spTree>
    <p:extLst>
      <p:ext uri="{BB962C8B-B14F-4D97-AF65-F5344CB8AC3E}">
        <p14:creationId xmlns:p14="http://schemas.microsoft.com/office/powerpoint/2010/main" val="71343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33224" y="488407"/>
            <a:ext cx="7342131"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lvl="0" eaLnBrk="0" fontAlgn="base" hangingPunct="0">
              <a:spcBef>
                <a:spcPct val="0"/>
              </a:spcBef>
              <a:spcAft>
                <a:spcPct val="0"/>
              </a:spcAf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a:t>
            </a:r>
            <a:endParaRPr lang="en-GB" altLang="de-DE" sz="3200" dirty="0">
              <a:latin typeface="Calibri" panose="020F0502020204030204" pitchFamily="34" charset="0"/>
              <a:cs typeface="Times New Roman" panose="02020603050405020304" pitchFamily="18" charset="0"/>
            </a:endParaRPr>
          </a:p>
        </p:txBody>
      </p:sp>
      <p:sp>
        <p:nvSpPr>
          <p:cNvPr id="7" name="Textfeld 6"/>
          <p:cNvSpPr txBox="1"/>
          <p:nvPr/>
        </p:nvSpPr>
        <p:spPr>
          <a:xfrm>
            <a:off x="316845" y="1502688"/>
            <a:ext cx="8505655" cy="5355312"/>
          </a:xfrm>
          <a:prstGeom prst="rect">
            <a:avLst/>
          </a:prstGeom>
          <a:noFill/>
        </p:spPr>
        <p:txBody>
          <a:bodyPr wrap="square" rtlCol="0">
            <a:spAutoFit/>
          </a:bodyPr>
          <a:lstStyle/>
          <a:p>
            <a:r>
              <a:rPr lang="en-GB" sz="2400" b="1" cap="small" dirty="0"/>
              <a:t>Objectives</a:t>
            </a:r>
          </a:p>
          <a:p>
            <a:pPr marL="342900" lvl="0" indent="-342900">
              <a:buFont typeface="Arial" pitchFamily="34" charset="0"/>
              <a:buChar char="•"/>
            </a:pPr>
            <a:r>
              <a:rPr lang="en-GB" sz="2000" dirty="0"/>
              <a:t>The game was chosen, because of its brain drilling capabilities. It adheres to levels three “Applying” and six “Evaluating” of “Taxonomy of Educational Objectives”  </a:t>
            </a:r>
            <a:endParaRPr lang="bg-BG" sz="2000" dirty="0"/>
          </a:p>
          <a:p>
            <a:pPr marL="342900" lvl="0" indent="-342900">
              <a:buFont typeface="Arial" pitchFamily="34" charset="0"/>
              <a:buChar char="•"/>
            </a:pPr>
            <a:r>
              <a:rPr lang="en-GB" sz="2000" dirty="0"/>
              <a:t>Participants should be taught to sum four single digit numbers fast and reliably.</a:t>
            </a:r>
            <a:endParaRPr lang="bg-BG" sz="2000" dirty="0"/>
          </a:p>
          <a:p>
            <a:pPr marL="342900" lvl="0" indent="-342900">
              <a:buFont typeface="Arial" pitchFamily="34" charset="0"/>
              <a:buChar char="•"/>
            </a:pPr>
            <a:r>
              <a:rPr lang="en-GB" sz="2000" dirty="0"/>
              <a:t>They understand that if numbers are rearranged the sum is different.</a:t>
            </a:r>
            <a:endParaRPr lang="bg-BG" sz="2000" dirty="0"/>
          </a:p>
          <a:p>
            <a:pPr marL="342900" lvl="0" indent="-342900">
              <a:buFont typeface="Arial" pitchFamily="34" charset="0"/>
              <a:buChar char="•"/>
            </a:pPr>
            <a:r>
              <a:rPr lang="en-GB" sz="2000" dirty="0"/>
              <a:t>They try to rearrange numbers until preliminary given result is reached</a:t>
            </a:r>
            <a:endParaRPr lang="bg-BG" sz="2000" dirty="0"/>
          </a:p>
          <a:p>
            <a:pPr marL="342900" lvl="0" indent="-342900">
              <a:buFont typeface="Arial" pitchFamily="34" charset="0"/>
              <a:buChar char="•"/>
            </a:pPr>
            <a:r>
              <a:rPr lang="en-GB" sz="2000" dirty="0"/>
              <a:t>They should understand that the game has optimal strategy and try to achieve it intuitively or mathematically proven</a:t>
            </a:r>
            <a:endParaRPr lang="bg-BG" sz="2000" dirty="0"/>
          </a:p>
          <a:p>
            <a:pPr marL="342900" lvl="0" indent="-342900">
              <a:buFont typeface="Arial" pitchFamily="34" charset="0"/>
              <a:buChar char="•"/>
            </a:pPr>
            <a:endParaRPr lang="en-GB" sz="2400" dirty="0"/>
          </a:p>
          <a:p>
            <a:r>
              <a:rPr lang="en-GB" sz="2400" b="1" cap="small" dirty="0"/>
              <a:t>Tools, Materials and Organisation</a:t>
            </a:r>
          </a:p>
          <a:p>
            <a:pPr marL="342900" lvl="0" indent="-342900">
              <a:buFont typeface="Arial" pitchFamily="34" charset="0"/>
              <a:buChar char="•"/>
            </a:pPr>
            <a:r>
              <a:rPr lang="en-GB" sz="2000" dirty="0"/>
              <a:t>Game cards.</a:t>
            </a:r>
            <a:endParaRPr lang="bg-BG" sz="2000" dirty="0"/>
          </a:p>
          <a:p>
            <a:pPr marL="342900" lvl="0" indent="-342900">
              <a:buFont typeface="Arial" pitchFamily="34" charset="0"/>
              <a:buChar char="•"/>
            </a:pPr>
            <a:r>
              <a:rPr lang="en-GB" sz="2000" dirty="0"/>
              <a:t>Prepare copies from the worksheet for each student.</a:t>
            </a:r>
            <a:endParaRPr lang="bg-BG" sz="2000" dirty="0"/>
          </a:p>
          <a:p>
            <a:pPr marL="342900" lvl="0" indent="-342900">
              <a:buFont typeface="Arial" pitchFamily="34" charset="0"/>
              <a:buChar char="•"/>
            </a:pPr>
            <a:r>
              <a:rPr lang="en-GB" sz="2000" dirty="0"/>
              <a:t>The lesson takes 45 minutes.</a:t>
            </a:r>
            <a:endParaRPr lang="bg-BG" sz="2000" dirty="0"/>
          </a:p>
          <a:p>
            <a:pPr marL="285750" indent="-285750">
              <a:buFont typeface="Arial" pitchFamily="34" charset="0"/>
              <a:buChar char="•"/>
            </a:pPr>
            <a:endParaRPr lang="de-DE" dirty="0"/>
          </a:p>
        </p:txBody>
      </p:sp>
      <p:pic>
        <p:nvPicPr>
          <p:cNvPr id="2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58371"/>
            <a:ext cx="1168699" cy="122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33224" y="488407"/>
            <a:ext cx="7342131"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lvl="0" eaLnBrk="0" fontAlgn="base" hangingPunct="0">
              <a:spcBef>
                <a:spcPct val="0"/>
              </a:spcBef>
              <a:spcAft>
                <a:spcPct val="0"/>
              </a:spcAf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 </a:t>
            </a:r>
            <a:endParaRPr lang="en-GB" altLang="de-DE" sz="3200" dirty="0">
              <a:latin typeface="Calibri" panose="020F0502020204030204" pitchFamily="34" charset="0"/>
              <a:cs typeface="Times New Roman" panose="02020603050405020304" pitchFamily="18" charset="0"/>
            </a:endParaRPr>
          </a:p>
        </p:txBody>
      </p:sp>
      <p:sp>
        <p:nvSpPr>
          <p:cNvPr id="7" name="Textfeld 6"/>
          <p:cNvSpPr txBox="1"/>
          <p:nvPr/>
        </p:nvSpPr>
        <p:spPr>
          <a:xfrm>
            <a:off x="316845" y="1484784"/>
            <a:ext cx="8505655" cy="5324535"/>
          </a:xfrm>
          <a:prstGeom prst="rect">
            <a:avLst/>
          </a:prstGeom>
          <a:noFill/>
        </p:spPr>
        <p:txBody>
          <a:bodyPr wrap="square" rtlCol="0">
            <a:spAutoFit/>
          </a:bodyPr>
          <a:lstStyle/>
          <a:p>
            <a:r>
              <a:rPr lang="en-GB" sz="2000" b="1" cap="small" dirty="0"/>
              <a:t>Description of the Lesson</a:t>
            </a:r>
          </a:p>
          <a:p>
            <a:r>
              <a:rPr lang="en-GB" sz="2000" b="1" dirty="0"/>
              <a:t>First part of the lesson (20 minutes)</a:t>
            </a:r>
            <a:endParaRPr lang="en-GB" sz="2000" dirty="0"/>
          </a:p>
          <a:p>
            <a:pPr marL="342900" lvl="0" indent="-342900">
              <a:buFont typeface="Arial" panose="020B0604020202020204" pitchFamily="34" charset="0"/>
              <a:buChar char="•"/>
            </a:pPr>
            <a:r>
              <a:rPr lang="en-GB" sz="2000" dirty="0"/>
              <a:t>Make groups of </a:t>
            </a:r>
            <a:r>
              <a:rPr lang="bg-BG" sz="2000" dirty="0"/>
              <a:t>2</a:t>
            </a:r>
            <a:r>
              <a:rPr lang="en-GB" sz="2000" dirty="0"/>
              <a:t> to </a:t>
            </a:r>
            <a:r>
              <a:rPr lang="bg-BG" sz="2000" dirty="0"/>
              <a:t>4 </a:t>
            </a:r>
            <a:r>
              <a:rPr lang="en-GB" sz="2000" dirty="0"/>
              <a:t>participants. </a:t>
            </a:r>
          </a:p>
          <a:p>
            <a:pPr marL="342900" lvl="0" indent="-342900">
              <a:buFont typeface="Arial" panose="020B0604020202020204" pitchFamily="34" charset="0"/>
              <a:buChar char="•"/>
            </a:pPr>
            <a:r>
              <a:rPr lang="en-GB" sz="2000" dirty="0"/>
              <a:t>The participants play several times the game “Combination 9” to learn the rules and objectives. On first tries no time limitation is defined.</a:t>
            </a:r>
            <a:endParaRPr lang="bg-BG" sz="2000" dirty="0"/>
          </a:p>
          <a:p>
            <a:pPr marL="342900" lvl="0" indent="-342900">
              <a:buFont typeface="Arial" panose="020B0604020202020204" pitchFamily="34" charset="0"/>
              <a:buChar char="•"/>
            </a:pPr>
            <a:r>
              <a:rPr lang="en-GB" sz="2000" dirty="0"/>
              <a:t>The participants learn to sum and rearrange numbers until the solution is found.</a:t>
            </a:r>
            <a:endParaRPr lang="bg-BG" sz="2000" dirty="0"/>
          </a:p>
          <a:p>
            <a:pPr marL="342900" lvl="0" indent="-342900">
              <a:buFont typeface="Arial" panose="020B0604020202020204" pitchFamily="34" charset="0"/>
              <a:buChar char="•"/>
            </a:pPr>
            <a:r>
              <a:rPr lang="en-GB" sz="2000" dirty="0"/>
              <a:t>Players rise hand when they find a solution.</a:t>
            </a:r>
            <a:endParaRPr lang="bg-BG" sz="2000" dirty="0"/>
          </a:p>
          <a:p>
            <a:pPr marL="342900" lvl="0" indent="-342900">
              <a:buFont typeface="Arial" panose="020B0604020202020204" pitchFamily="34" charset="0"/>
              <a:buChar char="•"/>
            </a:pPr>
            <a:r>
              <a:rPr lang="en-US" sz="2000" dirty="0"/>
              <a:t>The others students can check their answer. After that</a:t>
            </a:r>
            <a:r>
              <a:rPr lang="en-GB" sz="2000" dirty="0"/>
              <a:t> teacher checks the correctness of the answer</a:t>
            </a:r>
            <a:endParaRPr lang="bg-BG" sz="2000" dirty="0"/>
          </a:p>
          <a:p>
            <a:pPr marL="342900" lvl="0" indent="-342900">
              <a:buFont typeface="Arial" panose="020B0604020202020204" pitchFamily="34" charset="0"/>
              <a:buChar char="•"/>
            </a:pPr>
            <a:r>
              <a:rPr lang="en-GB" sz="2000" dirty="0"/>
              <a:t>When the participants become more experienced</a:t>
            </a:r>
            <a:r>
              <a:rPr lang="bg-BG" sz="2000" dirty="0"/>
              <a:t>,</a:t>
            </a:r>
            <a:r>
              <a:rPr lang="en-GB" sz="2000" dirty="0"/>
              <a:t> competition is announced. When participant finds a solution</a:t>
            </a:r>
            <a:r>
              <a:rPr lang="bg-BG" sz="2000" dirty="0"/>
              <a:t>,</a:t>
            </a:r>
            <a:r>
              <a:rPr lang="en-GB" sz="2000" dirty="0"/>
              <a:t> the time is recorded. Wins the fastest competitor.</a:t>
            </a:r>
            <a:endParaRPr lang="bg-BG" sz="2000" dirty="0"/>
          </a:p>
          <a:p>
            <a:pPr marL="342900" lvl="0" indent="-342900">
              <a:buFont typeface="Arial" panose="020B0604020202020204" pitchFamily="34" charset="0"/>
              <a:buChar char="•"/>
            </a:pPr>
            <a:r>
              <a:rPr lang="en-GB" sz="2000" dirty="0"/>
              <a:t>The game could be played in rounds of several games each.</a:t>
            </a:r>
            <a:endParaRPr lang="bg-BG" sz="2000" dirty="0"/>
          </a:p>
          <a:p>
            <a:pPr marL="342900" lvl="0" indent="-342900">
              <a:buFont typeface="Arial" panose="020B0604020202020204" pitchFamily="34" charset="0"/>
              <a:buChar char="•"/>
            </a:pPr>
            <a:r>
              <a:rPr lang="en-GB" sz="2000" dirty="0"/>
              <a:t>The competition may be for individuals or played by teams.</a:t>
            </a:r>
            <a:endParaRPr lang="bg-BG" sz="2000" dirty="0"/>
          </a:p>
          <a:p>
            <a:pPr marL="342900" lvl="0" indent="-342900">
              <a:buFont typeface="Arial" panose="020B0604020202020204" pitchFamily="34" charset="0"/>
              <a:buChar char="•"/>
            </a:pPr>
            <a:r>
              <a:rPr lang="en-GB" sz="2000" dirty="0"/>
              <a:t>Introduce the idea that the game has optimal strategy to find a solution. Remember that there are 362880 card variants including symmetric.</a:t>
            </a:r>
            <a:endParaRPr lang="de-DE" dirty="0"/>
          </a:p>
        </p:txBody>
      </p:sp>
      <p:pic>
        <p:nvPicPr>
          <p:cNvPr id="2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846" y="188640"/>
            <a:ext cx="1158810" cy="121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846" y="188640"/>
            <a:ext cx="1158810" cy="12133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739119"/>
            <a:ext cx="3343608" cy="584775"/>
          </a:xfrm>
          <a:prstGeom prst="rect">
            <a:avLst/>
          </a:prstGeom>
        </p:spPr>
        <p:txBody>
          <a:bodyPr wrap="none">
            <a:spAutoFit/>
          </a:bodyPr>
          <a:lstStyle/>
          <a:p>
            <a:pPr lvl="0" eaLnBrk="0" fontAlgn="base" hangingPunct="0">
              <a:spcBef>
                <a:spcPct val="0"/>
              </a:spcBef>
              <a:spcAft>
                <a:spcPct val="0"/>
              </a:spcAft>
            </a:pP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 </a:t>
            </a:r>
            <a:endParaRPr lang="en-GB" altLang="de-DE" sz="3200" dirty="0">
              <a:latin typeface="Calibri" panose="020F0502020204030204" pitchFamily="34" charset="0"/>
              <a:cs typeface="Times New Roman" panose="02020603050405020304" pitchFamily="18" charset="0"/>
            </a:endParaRPr>
          </a:p>
        </p:txBody>
      </p:sp>
      <p:sp>
        <p:nvSpPr>
          <p:cNvPr id="4" name="Rectangle 3"/>
          <p:cNvSpPr/>
          <p:nvPr/>
        </p:nvSpPr>
        <p:spPr>
          <a:xfrm>
            <a:off x="334141" y="1668936"/>
            <a:ext cx="2937343" cy="400110"/>
          </a:xfrm>
          <a:prstGeom prst="rect">
            <a:avLst/>
          </a:prstGeom>
        </p:spPr>
        <p:txBody>
          <a:bodyPr wrap="none">
            <a:spAutoFit/>
          </a:bodyPr>
          <a:lstStyle/>
          <a:p>
            <a:r>
              <a:rPr lang="en-US" sz="2000" b="1" dirty="0"/>
              <a:t>Second</a:t>
            </a:r>
            <a:r>
              <a:rPr lang="en-GB" sz="2000" b="1" dirty="0"/>
              <a:t> part of the lesson </a:t>
            </a:r>
            <a:endParaRPr lang="bg-BG" sz="2000" dirty="0"/>
          </a:p>
        </p:txBody>
      </p:sp>
      <p:sp>
        <p:nvSpPr>
          <p:cNvPr id="5" name="Rectangle 4"/>
          <p:cNvSpPr/>
          <p:nvPr/>
        </p:nvSpPr>
        <p:spPr>
          <a:xfrm>
            <a:off x="314127" y="2157652"/>
            <a:ext cx="7855554" cy="646331"/>
          </a:xfrm>
          <a:prstGeom prst="rect">
            <a:avLst/>
          </a:prstGeom>
        </p:spPr>
        <p:txBody>
          <a:bodyPr wrap="square">
            <a:spAutoFit/>
          </a:bodyPr>
          <a:lstStyle/>
          <a:p>
            <a:pPr marL="285750" lvl="0" indent="-285750">
              <a:buFont typeface="Arial" pitchFamily="34" charset="0"/>
              <a:buChar char="•"/>
            </a:pPr>
            <a:r>
              <a:rPr lang="en-GB" dirty="0"/>
              <a:t>Hand out the worksheets to each person one.</a:t>
            </a:r>
            <a:endParaRPr lang="bg-BG" dirty="0"/>
          </a:p>
          <a:p>
            <a:pPr marL="285750" lvl="0" indent="-285750">
              <a:buFont typeface="Arial" pitchFamily="34" charset="0"/>
              <a:buChar char="•"/>
            </a:pPr>
            <a:r>
              <a:rPr lang="en-GB" dirty="0"/>
              <a:t>Follow the instruction on the worksheet.</a:t>
            </a:r>
            <a:endParaRPr lang="bg-BG" dirty="0"/>
          </a:p>
        </p:txBody>
      </p:sp>
      <p:sp>
        <p:nvSpPr>
          <p:cNvPr id="6" name="Rectangle 5"/>
          <p:cNvSpPr/>
          <p:nvPr/>
        </p:nvSpPr>
        <p:spPr>
          <a:xfrm>
            <a:off x="334140" y="2996952"/>
            <a:ext cx="7694243" cy="2339102"/>
          </a:xfrm>
          <a:prstGeom prst="rect">
            <a:avLst/>
          </a:prstGeom>
        </p:spPr>
        <p:txBody>
          <a:bodyPr wrap="square">
            <a:spAutoFit/>
          </a:bodyPr>
          <a:lstStyle/>
          <a:p>
            <a:r>
              <a:rPr lang="en-GB" sz="2000" b="1" cap="small" dirty="0"/>
              <a:t>Useful Hints</a:t>
            </a:r>
            <a:endParaRPr lang="bg-BG" sz="2000" b="1" cap="small" dirty="0"/>
          </a:p>
          <a:p>
            <a:pPr marL="285750" lvl="0" indent="-285750">
              <a:buFont typeface="Arial" pitchFamily="34" charset="0"/>
              <a:buChar char="•"/>
            </a:pPr>
            <a:endParaRPr lang="en-GB" dirty="0"/>
          </a:p>
          <a:p>
            <a:pPr marL="285750" lvl="0" indent="-285750">
              <a:buFont typeface="Arial" pitchFamily="34" charset="0"/>
              <a:buChar char="•"/>
            </a:pPr>
            <a:r>
              <a:rPr lang="en-GB" dirty="0"/>
              <a:t>At the end of the lesson the worksheet is completed.</a:t>
            </a:r>
            <a:endParaRPr lang="bg-BG" dirty="0"/>
          </a:p>
          <a:p>
            <a:pPr marL="285750" lvl="0" indent="-285750">
              <a:buFont typeface="Arial" pitchFamily="34" charset="0"/>
              <a:buChar char="•"/>
            </a:pPr>
            <a:r>
              <a:rPr lang="en-GB" dirty="0"/>
              <a:t>If the participants cannot read, the teacher has to guide them..</a:t>
            </a:r>
            <a:endParaRPr lang="bg-BG" dirty="0"/>
          </a:p>
          <a:p>
            <a:pPr marL="285750" lvl="0" indent="-285750">
              <a:buFont typeface="Arial" pitchFamily="34" charset="0"/>
              <a:buChar char="•"/>
            </a:pPr>
            <a:r>
              <a:rPr lang="en-GB" dirty="0"/>
              <a:t>If the participants can’t understand the rules, the teacher has to guide them.</a:t>
            </a:r>
            <a:endParaRPr lang="bg-BG" dirty="0"/>
          </a:p>
          <a:p>
            <a:pPr marL="285750" lvl="0" indent="-285750">
              <a:buFont typeface="Arial" pitchFamily="34" charset="0"/>
              <a:buChar char="•"/>
            </a:pPr>
            <a:r>
              <a:rPr lang="en-GB" dirty="0"/>
              <a:t>If participants have difficulties to sum and combine numbers, you have to divide the lesson into two lessons: First lesson: sum numbers, second lesson: rearrange numbers.</a:t>
            </a:r>
            <a:endParaRPr lang="bg-BG" dirty="0"/>
          </a:p>
        </p:txBody>
      </p:sp>
    </p:spTree>
    <p:extLst>
      <p:ext uri="{BB962C8B-B14F-4D97-AF65-F5344CB8AC3E}">
        <p14:creationId xmlns:p14="http://schemas.microsoft.com/office/powerpoint/2010/main" val="15908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846" y="188640"/>
            <a:ext cx="1158810" cy="12133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739119"/>
            <a:ext cx="3343608" cy="584775"/>
          </a:xfrm>
          <a:prstGeom prst="rect">
            <a:avLst/>
          </a:prstGeom>
        </p:spPr>
        <p:txBody>
          <a:bodyPr wrap="none">
            <a:spAutoFit/>
          </a:bodyPr>
          <a:lstStyle/>
          <a:p>
            <a:pPr lvl="0" eaLnBrk="0" fontAlgn="base" hangingPunct="0">
              <a:spcBef>
                <a:spcPct val="0"/>
              </a:spcBef>
              <a:spcAft>
                <a:spcPct val="0"/>
              </a:spcAft>
            </a:pP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 </a:t>
            </a:r>
            <a:endParaRPr lang="en-GB" altLang="de-DE" sz="3200" dirty="0">
              <a:latin typeface="Calibri" panose="020F0502020204030204" pitchFamily="34" charset="0"/>
              <a:cs typeface="Times New Roman" panose="02020603050405020304" pitchFamily="18" charset="0"/>
            </a:endParaRPr>
          </a:p>
        </p:txBody>
      </p:sp>
      <p:sp>
        <p:nvSpPr>
          <p:cNvPr id="4" name="Rectangle 3"/>
          <p:cNvSpPr/>
          <p:nvPr/>
        </p:nvSpPr>
        <p:spPr>
          <a:xfrm>
            <a:off x="345703" y="1402029"/>
            <a:ext cx="7999570" cy="2554545"/>
          </a:xfrm>
          <a:prstGeom prst="rect">
            <a:avLst/>
          </a:prstGeom>
        </p:spPr>
        <p:txBody>
          <a:bodyPr wrap="square">
            <a:spAutoFit/>
          </a:bodyPr>
          <a:lstStyle/>
          <a:p>
            <a:r>
              <a:rPr lang="en-GB" sz="1600" dirty="0"/>
              <a:t>The game set includes - two square boards with nine nests placed on them, nine green and nine red pawns numbered from 1 to 9 and 35 cardboard squares with height and width 10.4 cm (carnets). Upon them a scheme of 9 circles placed on the edges of 4 similar squares is drawn. Within the circle situated in the centre of the carnet a random digit from 1 to 9 is placed (so-called condition-number), and within the squares a random two-digit number up to 30 is placed (so-called task-number). The circles correspond to the nests on the game boards. After all the carnets are shuffled, the players take a carnet and place it on one of the game boards aiming to arrange the number in the central circle (condition-number), to place the numbers in the rest of the circles on the edges of the squares, but considering the sum of the digits around each square to be equal to the digit inside of it (task number). </a:t>
            </a:r>
            <a:endParaRPr lang="bg-BG"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01" y="4077072"/>
            <a:ext cx="4570613" cy="194421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195736" y="4221088"/>
            <a:ext cx="1944216" cy="9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95736" y="5121188"/>
            <a:ext cx="2664296" cy="514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3080" y="6093296"/>
            <a:ext cx="7344816" cy="523220"/>
          </a:xfrm>
          <a:prstGeom prst="rect">
            <a:avLst/>
          </a:prstGeom>
        </p:spPr>
        <p:txBody>
          <a:bodyPr wrap="square">
            <a:spAutoFit/>
          </a:bodyPr>
          <a:lstStyle/>
          <a:p>
            <a:r>
              <a:rPr lang="en-GB" sz="1400" dirty="0"/>
              <a:t>Task: Place the numbered pawns to the one selected carnet – the sum of the four numbers must be equal to the number in the big circle! Try as long as all numbers are put to the carnet. </a:t>
            </a:r>
            <a:endParaRPr lang="bg-BG" sz="1400" dirty="0"/>
          </a:p>
        </p:txBody>
      </p:sp>
    </p:spTree>
    <p:extLst>
      <p:ext uri="{BB962C8B-B14F-4D97-AF65-F5344CB8AC3E}">
        <p14:creationId xmlns:p14="http://schemas.microsoft.com/office/powerpoint/2010/main" val="59006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846" y="188640"/>
            <a:ext cx="1158810" cy="12133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739119"/>
            <a:ext cx="3343608" cy="584775"/>
          </a:xfrm>
          <a:prstGeom prst="rect">
            <a:avLst/>
          </a:prstGeom>
        </p:spPr>
        <p:txBody>
          <a:bodyPr wrap="none">
            <a:spAutoFit/>
          </a:bodyPr>
          <a:lstStyle/>
          <a:p>
            <a:pPr lvl="0" eaLnBrk="0" fontAlgn="base" hangingPunct="0">
              <a:spcBef>
                <a:spcPct val="0"/>
              </a:spcBef>
              <a:spcAft>
                <a:spcPct val="0"/>
              </a:spcAft>
            </a:pP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 </a:t>
            </a:r>
            <a:endParaRPr lang="en-GB" altLang="de-DE" sz="3200" dirty="0">
              <a:latin typeface="Calibri" panose="020F0502020204030204" pitchFamily="34" charset="0"/>
              <a:cs typeface="Times New Roman" panose="02020603050405020304" pitchFamily="18" charset="0"/>
            </a:endParaRPr>
          </a:p>
        </p:txBody>
      </p:sp>
      <p:pic>
        <p:nvPicPr>
          <p:cNvPr id="4" name="Grafik 1073741893"/>
          <p:cNvPicPr/>
          <p:nvPr/>
        </p:nvPicPr>
        <p:blipFill>
          <a:blip r:embed="rId3" cstate="print">
            <a:extLst>
              <a:ext uri="{28A0092B-C50C-407E-A947-70E740481C1C}">
                <a14:useLocalDpi xmlns:a14="http://schemas.microsoft.com/office/drawing/2010/main" val="0"/>
              </a:ext>
            </a:extLst>
          </a:blip>
          <a:stretch>
            <a:fillRect/>
          </a:stretch>
        </p:blipFill>
        <p:spPr>
          <a:xfrm>
            <a:off x="1331640" y="1358264"/>
            <a:ext cx="5361260" cy="4735031"/>
          </a:xfrm>
          <a:prstGeom prst="rect">
            <a:avLst/>
          </a:prstGeom>
        </p:spPr>
      </p:pic>
      <p:sp>
        <p:nvSpPr>
          <p:cNvPr id="5" name="Rectangle 4"/>
          <p:cNvSpPr/>
          <p:nvPr/>
        </p:nvSpPr>
        <p:spPr>
          <a:xfrm>
            <a:off x="1475656" y="6237312"/>
            <a:ext cx="3299301" cy="338554"/>
          </a:xfrm>
          <a:prstGeom prst="rect">
            <a:avLst/>
          </a:prstGeom>
        </p:spPr>
        <p:txBody>
          <a:bodyPr wrap="none">
            <a:spAutoFit/>
          </a:bodyPr>
          <a:lstStyle/>
          <a:p>
            <a:r>
              <a:rPr lang="en-GB" sz="1600" i="1" dirty="0"/>
              <a:t>Solution of some examples of carnets</a:t>
            </a:r>
            <a:endParaRPr lang="bg-BG" sz="1600" i="1" dirty="0"/>
          </a:p>
        </p:txBody>
      </p:sp>
    </p:spTree>
    <p:extLst>
      <p:ext uri="{BB962C8B-B14F-4D97-AF65-F5344CB8AC3E}">
        <p14:creationId xmlns:p14="http://schemas.microsoft.com/office/powerpoint/2010/main" val="49634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846" y="188640"/>
            <a:ext cx="1158810" cy="12133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5496" y="739119"/>
            <a:ext cx="3343608" cy="584775"/>
          </a:xfrm>
          <a:prstGeom prst="rect">
            <a:avLst/>
          </a:prstGeom>
        </p:spPr>
        <p:txBody>
          <a:bodyPr wrap="none">
            <a:spAutoFit/>
          </a:bodyPr>
          <a:lstStyle/>
          <a:p>
            <a:pPr lvl="0" eaLnBrk="0" fontAlgn="base" hangingPunct="0">
              <a:spcBef>
                <a:spcPct val="0"/>
              </a:spcBef>
              <a:spcAft>
                <a:spcPct val="0"/>
              </a:spcAft>
            </a:pP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 </a:t>
            </a:r>
            <a:endParaRPr lang="en-GB" altLang="de-DE" sz="3200" dirty="0">
              <a:latin typeface="Calibri" panose="020F0502020204030204" pitchFamily="34" charset="0"/>
              <a:cs typeface="Times New Roman" panose="02020603050405020304" pitchFamily="18" charset="0"/>
            </a:endParaRPr>
          </a:p>
        </p:txBody>
      </p:sp>
      <p:grpSp>
        <p:nvGrpSpPr>
          <p:cNvPr id="7" name="Gruppieren 324"/>
          <p:cNvGrpSpPr>
            <a:grpSpLocks/>
          </p:cNvGrpSpPr>
          <p:nvPr/>
        </p:nvGrpSpPr>
        <p:grpSpPr bwMode="auto">
          <a:xfrm>
            <a:off x="6747052" y="1802688"/>
            <a:ext cx="1872208" cy="3742374"/>
            <a:chOff x="0" y="0"/>
            <a:chExt cx="12566" cy="26168"/>
          </a:xfrm>
        </p:grpSpPr>
        <p:grpSp>
          <p:nvGrpSpPr>
            <p:cNvPr id="8" name="Group 53"/>
            <p:cNvGrpSpPr>
              <a:grpSpLocks/>
            </p:cNvGrpSpPr>
            <p:nvPr/>
          </p:nvGrpSpPr>
          <p:grpSpPr bwMode="auto">
            <a:xfrm>
              <a:off x="68" y="0"/>
              <a:ext cx="12122" cy="12001"/>
              <a:chOff x="6860" y="2452"/>
              <a:chExt cx="1881" cy="1891"/>
            </a:xfrm>
          </p:grpSpPr>
          <p:sp>
            <p:nvSpPr>
              <p:cNvPr id="35" name="Rectangle 54"/>
              <p:cNvSpPr>
                <a:spLocks noChangeArrowheads="1"/>
              </p:cNvSpPr>
              <p:nvPr/>
            </p:nvSpPr>
            <p:spPr bwMode="auto">
              <a:xfrm>
                <a:off x="6960" y="2557"/>
                <a:ext cx="1678" cy="16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36" name="Oval 55"/>
              <p:cNvSpPr>
                <a:spLocks noChangeArrowheads="1"/>
              </p:cNvSpPr>
              <p:nvPr/>
            </p:nvSpPr>
            <p:spPr bwMode="auto">
              <a:xfrm>
                <a:off x="6860" y="4135"/>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37" name="Oval 56"/>
              <p:cNvSpPr>
                <a:spLocks noChangeArrowheads="1"/>
              </p:cNvSpPr>
              <p:nvPr/>
            </p:nvSpPr>
            <p:spPr bwMode="auto">
              <a:xfrm>
                <a:off x="6860" y="2458"/>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38" name="AutoShape 57"/>
              <p:cNvSpPr>
                <a:spLocks noChangeShapeType="1"/>
              </p:cNvSpPr>
              <p:nvPr/>
            </p:nvSpPr>
            <p:spPr bwMode="auto">
              <a:xfrm>
                <a:off x="7800" y="2557"/>
                <a:ext cx="0" cy="16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sp>
            <p:nvSpPr>
              <p:cNvPr id="39" name="AutoShape 58"/>
              <p:cNvSpPr>
                <a:spLocks noChangeShapeType="1"/>
              </p:cNvSpPr>
              <p:nvPr/>
            </p:nvSpPr>
            <p:spPr bwMode="auto">
              <a:xfrm>
                <a:off x="6961" y="3396"/>
                <a:ext cx="16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sp>
            <p:nvSpPr>
              <p:cNvPr id="40" name="Oval 59"/>
              <p:cNvSpPr>
                <a:spLocks noChangeArrowheads="1"/>
              </p:cNvSpPr>
              <p:nvPr/>
            </p:nvSpPr>
            <p:spPr bwMode="auto">
              <a:xfrm>
                <a:off x="7699" y="4129"/>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41" name="Oval 60"/>
              <p:cNvSpPr>
                <a:spLocks noChangeArrowheads="1"/>
              </p:cNvSpPr>
              <p:nvPr/>
            </p:nvSpPr>
            <p:spPr bwMode="auto">
              <a:xfrm>
                <a:off x="8533" y="4122"/>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42" name="Oval 61"/>
              <p:cNvSpPr>
                <a:spLocks noChangeArrowheads="1"/>
              </p:cNvSpPr>
              <p:nvPr/>
            </p:nvSpPr>
            <p:spPr bwMode="auto">
              <a:xfrm>
                <a:off x="6860" y="3291"/>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43" name="Oval 62"/>
              <p:cNvSpPr>
                <a:spLocks noChangeArrowheads="1"/>
              </p:cNvSpPr>
              <p:nvPr/>
            </p:nvSpPr>
            <p:spPr bwMode="auto">
              <a:xfrm>
                <a:off x="7693" y="3291"/>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a:ln>
                    <a:noFill/>
                  </a:ln>
                  <a:solidFill>
                    <a:schemeClr val="tx1"/>
                  </a:solidFill>
                  <a:effectLst/>
                  <a:latin typeface="Arial" pitchFamily="34" charset="0"/>
                  <a:cs typeface="Arial" pitchFamily="34" charset="0"/>
                </a:endParaRPr>
              </a:p>
            </p:txBody>
          </p:sp>
          <p:sp>
            <p:nvSpPr>
              <p:cNvPr id="44" name="Oval 63"/>
              <p:cNvSpPr>
                <a:spLocks noChangeArrowheads="1"/>
              </p:cNvSpPr>
              <p:nvPr/>
            </p:nvSpPr>
            <p:spPr bwMode="auto">
              <a:xfrm>
                <a:off x="8527" y="3291"/>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45" name="Oval 64"/>
              <p:cNvSpPr>
                <a:spLocks noChangeArrowheads="1"/>
              </p:cNvSpPr>
              <p:nvPr/>
            </p:nvSpPr>
            <p:spPr bwMode="auto">
              <a:xfrm>
                <a:off x="7693" y="2458"/>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46" name="Oval 65"/>
              <p:cNvSpPr>
                <a:spLocks noChangeArrowheads="1"/>
              </p:cNvSpPr>
              <p:nvPr/>
            </p:nvSpPr>
            <p:spPr bwMode="auto">
              <a:xfrm>
                <a:off x="8527" y="2452"/>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47" name="Oval 66"/>
              <p:cNvSpPr>
                <a:spLocks noChangeArrowheads="1"/>
              </p:cNvSpPr>
              <p:nvPr/>
            </p:nvSpPr>
            <p:spPr bwMode="auto">
              <a:xfrm>
                <a:off x="7136" y="2746"/>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C0504D"/>
                    </a:solidFill>
                    <a:effectLst/>
                    <a:latin typeface="Arial" pitchFamily="34" charset="0"/>
                    <a:ea typeface="Times New Roman" pitchFamily="18" charset="0"/>
                    <a:cs typeface="Arial" pitchFamily="34" charset="0"/>
                  </a:rPr>
                  <a:t>16</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48" name="Oval 67"/>
              <p:cNvSpPr>
                <a:spLocks noChangeArrowheads="1"/>
              </p:cNvSpPr>
              <p:nvPr/>
            </p:nvSpPr>
            <p:spPr bwMode="auto">
              <a:xfrm>
                <a:off x="7136" y="3564"/>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20</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49" name="Oval 68"/>
              <p:cNvSpPr>
                <a:spLocks noChangeArrowheads="1"/>
              </p:cNvSpPr>
              <p:nvPr/>
            </p:nvSpPr>
            <p:spPr bwMode="auto">
              <a:xfrm>
                <a:off x="7956" y="2746"/>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20</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50" name="Oval 69"/>
              <p:cNvSpPr>
                <a:spLocks noChangeArrowheads="1"/>
              </p:cNvSpPr>
              <p:nvPr/>
            </p:nvSpPr>
            <p:spPr bwMode="auto">
              <a:xfrm>
                <a:off x="7956" y="3564"/>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16</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51" name="Oval 70"/>
              <p:cNvSpPr>
                <a:spLocks noChangeArrowheads="1"/>
              </p:cNvSpPr>
              <p:nvPr/>
            </p:nvSpPr>
            <p:spPr bwMode="auto">
              <a:xfrm>
                <a:off x="7687" y="3261"/>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1</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grpSp>
        <p:grpSp>
          <p:nvGrpSpPr>
            <p:cNvPr id="9" name="Group 71"/>
            <p:cNvGrpSpPr>
              <a:grpSpLocks/>
            </p:cNvGrpSpPr>
            <p:nvPr/>
          </p:nvGrpSpPr>
          <p:grpSpPr bwMode="auto">
            <a:xfrm>
              <a:off x="0" y="13443"/>
              <a:ext cx="12566" cy="12725"/>
              <a:chOff x="6851" y="2422"/>
              <a:chExt cx="1896" cy="1937"/>
            </a:xfrm>
          </p:grpSpPr>
          <p:sp>
            <p:nvSpPr>
              <p:cNvPr id="10" name="Rectangle 72"/>
              <p:cNvSpPr>
                <a:spLocks noChangeArrowheads="1"/>
              </p:cNvSpPr>
              <p:nvPr/>
            </p:nvSpPr>
            <p:spPr bwMode="auto">
              <a:xfrm>
                <a:off x="6961" y="2557"/>
                <a:ext cx="1678" cy="16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11" name="Oval 73"/>
              <p:cNvSpPr>
                <a:spLocks noChangeArrowheads="1"/>
              </p:cNvSpPr>
              <p:nvPr/>
            </p:nvSpPr>
            <p:spPr bwMode="auto">
              <a:xfrm>
                <a:off x="6860" y="4135"/>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12" name="Oval 74"/>
              <p:cNvSpPr>
                <a:spLocks noChangeArrowheads="1"/>
              </p:cNvSpPr>
              <p:nvPr/>
            </p:nvSpPr>
            <p:spPr bwMode="auto">
              <a:xfrm>
                <a:off x="6860" y="2458"/>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13" name="AutoShape 75"/>
              <p:cNvSpPr>
                <a:spLocks noChangeShapeType="1"/>
              </p:cNvSpPr>
              <p:nvPr/>
            </p:nvSpPr>
            <p:spPr bwMode="auto">
              <a:xfrm>
                <a:off x="7814" y="2557"/>
                <a:ext cx="0" cy="167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sp>
            <p:nvSpPr>
              <p:cNvPr id="14" name="AutoShape 76"/>
              <p:cNvSpPr>
                <a:spLocks noChangeShapeType="1"/>
              </p:cNvSpPr>
              <p:nvPr/>
            </p:nvSpPr>
            <p:spPr bwMode="auto">
              <a:xfrm>
                <a:off x="6961" y="3396"/>
                <a:ext cx="16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sp>
            <p:nvSpPr>
              <p:cNvPr id="15" name="Oval 77"/>
              <p:cNvSpPr>
                <a:spLocks noChangeArrowheads="1"/>
              </p:cNvSpPr>
              <p:nvPr/>
            </p:nvSpPr>
            <p:spPr bwMode="auto">
              <a:xfrm>
                <a:off x="7699" y="4129"/>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16" name="Oval 78"/>
              <p:cNvSpPr>
                <a:spLocks noChangeArrowheads="1"/>
              </p:cNvSpPr>
              <p:nvPr/>
            </p:nvSpPr>
            <p:spPr bwMode="auto">
              <a:xfrm>
                <a:off x="8533" y="4122"/>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17" name="Oval 79"/>
              <p:cNvSpPr>
                <a:spLocks noChangeArrowheads="1"/>
              </p:cNvSpPr>
              <p:nvPr/>
            </p:nvSpPr>
            <p:spPr bwMode="auto">
              <a:xfrm>
                <a:off x="6860" y="3291"/>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18" name="Oval 80"/>
              <p:cNvSpPr>
                <a:spLocks noChangeArrowheads="1"/>
              </p:cNvSpPr>
              <p:nvPr/>
            </p:nvSpPr>
            <p:spPr bwMode="auto">
              <a:xfrm>
                <a:off x="7693" y="3291"/>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a:ln>
                    <a:noFill/>
                  </a:ln>
                  <a:solidFill>
                    <a:schemeClr val="tx1"/>
                  </a:solidFill>
                  <a:effectLst/>
                  <a:latin typeface="Arial" pitchFamily="34" charset="0"/>
                  <a:cs typeface="Arial" pitchFamily="34" charset="0"/>
                </a:endParaRPr>
              </a:p>
            </p:txBody>
          </p:sp>
          <p:sp>
            <p:nvSpPr>
              <p:cNvPr id="19" name="Oval 81"/>
              <p:cNvSpPr>
                <a:spLocks noChangeArrowheads="1"/>
              </p:cNvSpPr>
              <p:nvPr/>
            </p:nvSpPr>
            <p:spPr bwMode="auto">
              <a:xfrm>
                <a:off x="8527" y="3291"/>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20" name="Oval 82"/>
              <p:cNvSpPr>
                <a:spLocks noChangeArrowheads="1"/>
              </p:cNvSpPr>
              <p:nvPr/>
            </p:nvSpPr>
            <p:spPr bwMode="auto">
              <a:xfrm>
                <a:off x="7693" y="2458"/>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21" name="Oval 83"/>
              <p:cNvSpPr>
                <a:spLocks noChangeArrowheads="1"/>
              </p:cNvSpPr>
              <p:nvPr/>
            </p:nvSpPr>
            <p:spPr bwMode="auto">
              <a:xfrm>
                <a:off x="8527" y="2452"/>
                <a:ext cx="208" cy="2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22" name="Oval 84"/>
              <p:cNvSpPr>
                <a:spLocks noChangeArrowheads="1"/>
              </p:cNvSpPr>
              <p:nvPr/>
            </p:nvSpPr>
            <p:spPr bwMode="auto">
              <a:xfrm>
                <a:off x="7136" y="2746"/>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16</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3" name="Oval 85"/>
              <p:cNvSpPr>
                <a:spLocks noChangeArrowheads="1"/>
              </p:cNvSpPr>
              <p:nvPr/>
            </p:nvSpPr>
            <p:spPr bwMode="auto">
              <a:xfrm>
                <a:off x="7136" y="3564"/>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20</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4" name="Oval 86"/>
              <p:cNvSpPr>
                <a:spLocks noChangeArrowheads="1"/>
              </p:cNvSpPr>
              <p:nvPr/>
            </p:nvSpPr>
            <p:spPr bwMode="auto">
              <a:xfrm>
                <a:off x="7956" y="2746"/>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20</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5" name="Oval 87"/>
              <p:cNvSpPr>
                <a:spLocks noChangeArrowheads="1"/>
              </p:cNvSpPr>
              <p:nvPr/>
            </p:nvSpPr>
            <p:spPr bwMode="auto">
              <a:xfrm>
                <a:off x="7956" y="3564"/>
                <a:ext cx="484" cy="48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C0504D"/>
                    </a:solidFill>
                    <a:effectLst/>
                    <a:latin typeface="Arial" pitchFamily="34" charset="0"/>
                    <a:ea typeface="Times New Roman" pitchFamily="18" charset="0"/>
                    <a:cs typeface="Arial" pitchFamily="34" charset="0"/>
                  </a:rPr>
                  <a:t>16</a:t>
                </a:r>
                <a:endParaRPr kumimoji="0" lang="en-GB"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6" name="Oval 88"/>
              <p:cNvSpPr>
                <a:spLocks noChangeArrowheads="1"/>
              </p:cNvSpPr>
              <p:nvPr/>
            </p:nvSpPr>
            <p:spPr bwMode="auto">
              <a:xfrm>
                <a:off x="7687" y="3261"/>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1</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7" name="Oval 89"/>
              <p:cNvSpPr>
                <a:spLocks noChangeArrowheads="1"/>
              </p:cNvSpPr>
              <p:nvPr/>
            </p:nvSpPr>
            <p:spPr bwMode="auto">
              <a:xfrm>
                <a:off x="6857" y="4110"/>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9</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8" name="Oval 90"/>
              <p:cNvSpPr>
                <a:spLocks noChangeArrowheads="1"/>
              </p:cNvSpPr>
              <p:nvPr/>
            </p:nvSpPr>
            <p:spPr bwMode="auto">
              <a:xfrm>
                <a:off x="7690" y="2428"/>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8</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9" name="Oval 91"/>
              <p:cNvSpPr>
                <a:spLocks noChangeArrowheads="1"/>
              </p:cNvSpPr>
              <p:nvPr/>
            </p:nvSpPr>
            <p:spPr bwMode="auto">
              <a:xfrm>
                <a:off x="7696" y="4110"/>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7</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0" name="Oval 92"/>
              <p:cNvSpPr>
                <a:spLocks noChangeArrowheads="1"/>
              </p:cNvSpPr>
              <p:nvPr/>
            </p:nvSpPr>
            <p:spPr bwMode="auto">
              <a:xfrm>
                <a:off x="8515" y="3261"/>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6</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1" name="Oval 93"/>
              <p:cNvSpPr>
                <a:spLocks noChangeArrowheads="1"/>
              </p:cNvSpPr>
              <p:nvPr/>
            </p:nvSpPr>
            <p:spPr bwMode="auto">
              <a:xfrm>
                <a:off x="8518" y="2422"/>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5</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2" name="Oval 94"/>
              <p:cNvSpPr>
                <a:spLocks noChangeArrowheads="1"/>
              </p:cNvSpPr>
              <p:nvPr/>
            </p:nvSpPr>
            <p:spPr bwMode="auto">
              <a:xfrm>
                <a:off x="6851" y="2429"/>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4</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3" name="Oval 95"/>
              <p:cNvSpPr>
                <a:spLocks noChangeArrowheads="1"/>
              </p:cNvSpPr>
              <p:nvPr/>
            </p:nvSpPr>
            <p:spPr bwMode="auto">
              <a:xfrm>
                <a:off x="6857" y="3261"/>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3</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34" name="Oval 96"/>
              <p:cNvSpPr>
                <a:spLocks noChangeArrowheads="1"/>
              </p:cNvSpPr>
              <p:nvPr/>
            </p:nvSpPr>
            <p:spPr bwMode="auto">
              <a:xfrm>
                <a:off x="8524" y="4100"/>
                <a:ext cx="223" cy="24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rgbClr val="C0504D"/>
                    </a:solidFill>
                    <a:effectLst/>
                    <a:latin typeface="Calibri" pitchFamily="34" charset="0"/>
                    <a:ea typeface="Times New Roman" pitchFamily="18" charset="0"/>
                    <a:cs typeface="Calibri" pitchFamily="34" charset="0"/>
                  </a:rPr>
                  <a:t>2</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grpSp>
      </p:grpSp>
      <p:sp>
        <p:nvSpPr>
          <p:cNvPr id="53" name="Rectangle 52"/>
          <p:cNvSpPr/>
          <p:nvPr/>
        </p:nvSpPr>
        <p:spPr>
          <a:xfrm>
            <a:off x="1252034" y="1706657"/>
            <a:ext cx="4572000" cy="400110"/>
          </a:xfrm>
          <a:prstGeom prst="rect">
            <a:avLst/>
          </a:prstGeom>
        </p:spPr>
        <p:txBody>
          <a:bodyPr wrap="square">
            <a:spAutoFit/>
          </a:bodyPr>
          <a:lstStyle/>
          <a:p>
            <a:r>
              <a:rPr lang="en-GB" sz="2000" b="1" dirty="0">
                <a:solidFill>
                  <a:schemeClr val="accent6">
                    <a:lumMod val="75000"/>
                  </a:schemeClr>
                </a:solidFill>
              </a:rPr>
              <a:t>The game proceeds in two phases:</a:t>
            </a:r>
            <a:endParaRPr lang="bg-BG" sz="2000" b="1" dirty="0">
              <a:solidFill>
                <a:schemeClr val="accent6">
                  <a:lumMod val="75000"/>
                </a:schemeClr>
              </a:solidFill>
            </a:endParaRPr>
          </a:p>
        </p:txBody>
      </p:sp>
      <p:sp>
        <p:nvSpPr>
          <p:cNvPr id="54" name="Rectangle 53"/>
          <p:cNvSpPr/>
          <p:nvPr/>
        </p:nvSpPr>
        <p:spPr>
          <a:xfrm>
            <a:off x="1252034" y="2101766"/>
            <a:ext cx="4572000" cy="646331"/>
          </a:xfrm>
          <a:prstGeom prst="rect">
            <a:avLst/>
          </a:prstGeom>
        </p:spPr>
        <p:txBody>
          <a:bodyPr>
            <a:spAutoFit/>
          </a:bodyPr>
          <a:lstStyle/>
          <a:p>
            <a:pPr marL="285750" lvl="0" indent="-285750">
              <a:buFont typeface="Arial" pitchFamily="34" charset="0"/>
              <a:buChar char="•"/>
            </a:pPr>
            <a:r>
              <a:rPr lang="en-GB" b="1" dirty="0"/>
              <a:t>Random choice of carnet </a:t>
            </a:r>
            <a:endParaRPr lang="bg-BG" b="1" dirty="0"/>
          </a:p>
          <a:p>
            <a:pPr marL="285750" lvl="0" indent="-285750">
              <a:buFont typeface="Arial" pitchFamily="34" charset="0"/>
              <a:buChar char="•"/>
            </a:pPr>
            <a:r>
              <a:rPr lang="en-GB" b="1" dirty="0"/>
              <a:t>Solution of the carnet</a:t>
            </a:r>
            <a:endParaRPr lang="bg-BG" b="1" dirty="0"/>
          </a:p>
        </p:txBody>
      </p:sp>
      <p:sp>
        <p:nvSpPr>
          <p:cNvPr id="55" name="Rectangle 54"/>
          <p:cNvSpPr/>
          <p:nvPr/>
        </p:nvSpPr>
        <p:spPr>
          <a:xfrm>
            <a:off x="1403648" y="2819693"/>
            <a:ext cx="4788024" cy="3416320"/>
          </a:xfrm>
          <a:prstGeom prst="rect">
            <a:avLst/>
          </a:prstGeom>
        </p:spPr>
        <p:txBody>
          <a:bodyPr wrap="square">
            <a:spAutoFit/>
          </a:bodyPr>
          <a:lstStyle/>
          <a:p>
            <a:r>
              <a:rPr lang="en-GB" b="1" dirty="0"/>
              <a:t>1</a:t>
            </a:r>
            <a:r>
              <a:rPr lang="en-GB" b="1" baseline="30000" dirty="0"/>
              <a:t>st</a:t>
            </a:r>
            <a:r>
              <a:rPr lang="en-GB" b="1" dirty="0"/>
              <a:t> Phase: Random choice of carnet</a:t>
            </a:r>
            <a:endParaRPr lang="bg-BG" dirty="0"/>
          </a:p>
          <a:p>
            <a:r>
              <a:rPr lang="en-GB" dirty="0"/>
              <a:t>One of the players shuffles the carnets and the participants in the game take them without looking. Each player places the carnet that he took on the game board.</a:t>
            </a:r>
            <a:endParaRPr lang="bg-BG" dirty="0"/>
          </a:p>
          <a:p>
            <a:r>
              <a:rPr lang="en-GB" b="1" dirty="0"/>
              <a:t> </a:t>
            </a:r>
            <a:endParaRPr lang="bg-BG" dirty="0"/>
          </a:p>
          <a:p>
            <a:r>
              <a:rPr lang="en-GB" b="1" dirty="0"/>
              <a:t>2</a:t>
            </a:r>
            <a:r>
              <a:rPr lang="en-GB" b="1" baseline="30000" dirty="0"/>
              <a:t>nd</a:t>
            </a:r>
            <a:r>
              <a:rPr lang="en-GB" b="1" dirty="0"/>
              <a:t> Phase:  Solution of the carnet</a:t>
            </a:r>
            <a:endParaRPr lang="bg-BG" dirty="0"/>
          </a:p>
          <a:p>
            <a:r>
              <a:rPr lang="en-GB" dirty="0"/>
              <a:t>The game begins when all the players place their numbered pawns in such combination that their sum equals the number in the centre of each of the four squares. The winner is the player who first fills correctly his carnet.</a:t>
            </a:r>
            <a:endParaRPr lang="bg-BG" dirty="0"/>
          </a:p>
        </p:txBody>
      </p:sp>
    </p:spTree>
    <p:extLst>
      <p:ext uri="{BB962C8B-B14F-4D97-AF65-F5344CB8AC3E}">
        <p14:creationId xmlns:p14="http://schemas.microsoft.com/office/powerpoint/2010/main" val="1665093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228184" y="2757191"/>
            <a:ext cx="2118360" cy="2066290"/>
          </a:xfrm>
          <a:prstGeom prst="rect">
            <a:avLst/>
          </a:prstGeom>
          <a:noFill/>
          <a:ln w="9525">
            <a:noFill/>
            <a:miter lim="800000"/>
            <a:headEnd/>
            <a:tailEnd/>
          </a:ln>
        </p:spPr>
      </p:pic>
      <p:sp>
        <p:nvSpPr>
          <p:cNvPr id="3" name="Правоъгълник 2"/>
          <p:cNvSpPr/>
          <p:nvPr/>
        </p:nvSpPr>
        <p:spPr>
          <a:xfrm>
            <a:off x="1619672" y="913075"/>
            <a:ext cx="3343608" cy="584775"/>
          </a:xfrm>
          <a:prstGeom prst="rect">
            <a:avLst/>
          </a:prstGeom>
        </p:spPr>
        <p:txBody>
          <a:bodyPr wrap="none">
            <a:spAutoFit/>
          </a:bodyPr>
          <a:lstStyle/>
          <a:p>
            <a:pPr lvl="0" eaLnBrk="0" fontAlgn="base" hangingPunct="0">
              <a:spcBef>
                <a:spcPct val="0"/>
              </a:spcBef>
              <a:spcAft>
                <a:spcPct val="0"/>
              </a:spcAft>
            </a:pPr>
            <a:r>
              <a:rPr lang="bg-BG" altLang="de-DE" sz="3200" dirty="0">
                <a:latin typeface="Calibri" panose="020F0502020204030204" pitchFamily="34" charset="0"/>
                <a:cs typeface="Times New Roman" panose="02020603050405020304" pitchFamily="18" charset="0"/>
              </a:rPr>
              <a:t>2</a:t>
            </a:r>
            <a:r>
              <a:rPr lang="en-GB" altLang="de-DE" sz="3200" dirty="0">
                <a:latin typeface="Calibri" panose="020F0502020204030204" pitchFamily="34" charset="0"/>
                <a:cs typeface="Times New Roman" panose="02020603050405020304" pitchFamily="18" charset="0"/>
              </a:rPr>
              <a:t>.</a:t>
            </a:r>
            <a:r>
              <a:rPr lang="bg-BG" altLang="de-DE" sz="3200" dirty="0">
                <a:latin typeface="Calibri" panose="020F0502020204030204" pitchFamily="34" charset="0"/>
                <a:cs typeface="Times New Roman" panose="02020603050405020304" pitchFamily="18" charset="0"/>
              </a:rPr>
              <a:t>3</a:t>
            </a:r>
            <a:r>
              <a:rPr lang="en-GB" altLang="de-DE" sz="3200" dirty="0">
                <a:latin typeface="Calibri" panose="020F0502020204030204" pitchFamily="34" charset="0"/>
                <a:cs typeface="Times New Roman" panose="02020603050405020304" pitchFamily="18" charset="0"/>
              </a:rPr>
              <a:t> </a:t>
            </a:r>
            <a:r>
              <a:rPr lang="en-US" altLang="de-DE" sz="3200" dirty="0">
                <a:latin typeface="Calibri" panose="020F0502020204030204" pitchFamily="34" charset="0"/>
                <a:cs typeface="Times New Roman" panose="02020603050405020304" pitchFamily="18" charset="0"/>
              </a:rPr>
              <a:t>Combination</a:t>
            </a:r>
            <a:r>
              <a:rPr lang="bg-BG" altLang="de-DE" sz="3200" dirty="0">
                <a:latin typeface="Calibri" panose="020F0502020204030204" pitchFamily="34" charset="0"/>
                <a:cs typeface="Times New Roman" panose="02020603050405020304" pitchFamily="18" charset="0"/>
              </a:rPr>
              <a:t> 9 </a:t>
            </a:r>
            <a:endParaRPr lang="en-GB" altLang="de-DE" sz="3200" dirty="0">
              <a:latin typeface="Calibri" panose="020F0502020204030204" pitchFamily="34" charset="0"/>
              <a:cs typeface="Times New Roman" panose="02020603050405020304" pitchFamily="18" charset="0"/>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46" y="260648"/>
            <a:ext cx="1090041" cy="1141381"/>
          </a:xfrm>
          <a:prstGeom prst="rect">
            <a:avLst/>
          </a:prstGeom>
          <a:noFill/>
          <a:extLst>
            <a:ext uri="{909E8E84-426E-40DD-AFC4-6F175D3DCCD1}">
              <a14:hiddenFill xmlns:a14="http://schemas.microsoft.com/office/drawing/2010/main">
                <a:solidFill>
                  <a:srgbClr val="FFFFFF"/>
                </a:solidFill>
              </a14:hiddenFill>
            </a:ext>
          </a:extLst>
        </p:spPr>
      </p:pic>
      <p:sp>
        <p:nvSpPr>
          <p:cNvPr id="5" name="Правоъгълник 4"/>
          <p:cNvSpPr/>
          <p:nvPr/>
        </p:nvSpPr>
        <p:spPr>
          <a:xfrm>
            <a:off x="1005476" y="2564904"/>
            <a:ext cx="4572000" cy="2246769"/>
          </a:xfrm>
          <a:prstGeom prst="rect">
            <a:avLst/>
          </a:prstGeom>
        </p:spPr>
        <p:txBody>
          <a:bodyPr>
            <a:spAutoFit/>
          </a:bodyPr>
          <a:lstStyle/>
          <a:p>
            <a:r>
              <a:rPr lang="en-US" sz="2000" dirty="0"/>
              <a:t>Players must be able to quickly collect numbers from 1 to 9 in order to place them in the right places.</a:t>
            </a:r>
          </a:p>
          <a:p>
            <a:r>
              <a:rPr lang="en-US" sz="2000" dirty="0"/>
              <a:t>The teacher has to check if they have done well.</a:t>
            </a:r>
          </a:p>
          <a:p>
            <a:r>
              <a:rPr lang="en-US" sz="2000" dirty="0"/>
              <a:t>Whoever has succeeded in arranging them for the shortest time is the winner.</a:t>
            </a:r>
          </a:p>
        </p:txBody>
      </p:sp>
    </p:spTree>
    <p:extLst>
      <p:ext uri="{BB962C8B-B14F-4D97-AF65-F5344CB8AC3E}">
        <p14:creationId xmlns:p14="http://schemas.microsoft.com/office/powerpoint/2010/main" val="109800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B4F0191-AC71-44D9-82C4-E4AAD193ED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47864" y="908720"/>
            <a:ext cx="4986037" cy="4896544"/>
          </a:xfrm>
          <a:prstGeom prst="rect">
            <a:avLst/>
          </a:prstGeom>
        </p:spPr>
      </p:pic>
      <p:pic>
        <p:nvPicPr>
          <p:cNvPr id="5" name="Grafik 4">
            <a:extLst>
              <a:ext uri="{FF2B5EF4-FFF2-40B4-BE49-F238E27FC236}">
                <a16:creationId xmlns:a16="http://schemas.microsoft.com/office/drawing/2014/main" id="{8565FE23-86C4-41D5-95D5-ECFCBB446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2830" y="2888940"/>
            <a:ext cx="936104" cy="936104"/>
          </a:xfrm>
          <a:prstGeom prst="rect">
            <a:avLst/>
          </a:prstGeom>
        </p:spPr>
      </p:pic>
      <p:pic>
        <p:nvPicPr>
          <p:cNvPr id="6" name="Grafik 5">
            <a:extLst>
              <a:ext uri="{FF2B5EF4-FFF2-40B4-BE49-F238E27FC236}">
                <a16:creationId xmlns:a16="http://schemas.microsoft.com/office/drawing/2014/main" id="{79AF0D03-7B59-473E-BC5B-D2D7275B8C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4920" y="992073"/>
            <a:ext cx="936104" cy="936104"/>
          </a:xfrm>
          <a:prstGeom prst="rect">
            <a:avLst/>
          </a:prstGeom>
        </p:spPr>
      </p:pic>
      <p:pic>
        <p:nvPicPr>
          <p:cNvPr id="7" name="Grafik 6">
            <a:extLst>
              <a:ext uri="{FF2B5EF4-FFF2-40B4-BE49-F238E27FC236}">
                <a16:creationId xmlns:a16="http://schemas.microsoft.com/office/drawing/2014/main" id="{D2911FA1-7659-48C3-A6CF-C9121823A7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04328" y="1039053"/>
            <a:ext cx="936104" cy="936104"/>
          </a:xfrm>
          <a:prstGeom prst="rect">
            <a:avLst/>
          </a:prstGeom>
        </p:spPr>
      </p:pic>
      <p:pic>
        <p:nvPicPr>
          <p:cNvPr id="8" name="Grafik 7">
            <a:extLst>
              <a:ext uri="{FF2B5EF4-FFF2-40B4-BE49-F238E27FC236}">
                <a16:creationId xmlns:a16="http://schemas.microsoft.com/office/drawing/2014/main" id="{15763002-7F3A-4ADE-B62F-F081C02556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87217" y="1018300"/>
            <a:ext cx="936104" cy="936104"/>
          </a:xfrm>
          <a:prstGeom prst="rect">
            <a:avLst/>
          </a:prstGeom>
        </p:spPr>
      </p:pic>
      <p:pic>
        <p:nvPicPr>
          <p:cNvPr id="9" name="Grafik 8">
            <a:extLst>
              <a:ext uri="{FF2B5EF4-FFF2-40B4-BE49-F238E27FC236}">
                <a16:creationId xmlns:a16="http://schemas.microsoft.com/office/drawing/2014/main" id="{3513DEAE-B56C-4207-BBC6-3D75DE0000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7486" y="1886223"/>
            <a:ext cx="936104" cy="936104"/>
          </a:xfrm>
          <a:prstGeom prst="rect">
            <a:avLst/>
          </a:prstGeom>
        </p:spPr>
      </p:pic>
      <p:pic>
        <p:nvPicPr>
          <p:cNvPr id="10" name="Grafik 9">
            <a:extLst>
              <a:ext uri="{FF2B5EF4-FFF2-40B4-BE49-F238E27FC236}">
                <a16:creationId xmlns:a16="http://schemas.microsoft.com/office/drawing/2014/main" id="{DC1A001D-A384-4E5B-B6D7-220EF6F35FE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421024" y="1950103"/>
            <a:ext cx="936104" cy="936104"/>
          </a:xfrm>
          <a:prstGeom prst="rect">
            <a:avLst/>
          </a:prstGeom>
        </p:spPr>
      </p:pic>
      <p:pic>
        <p:nvPicPr>
          <p:cNvPr id="11" name="Grafik 10">
            <a:extLst>
              <a:ext uri="{FF2B5EF4-FFF2-40B4-BE49-F238E27FC236}">
                <a16:creationId xmlns:a16="http://schemas.microsoft.com/office/drawing/2014/main" id="{7FBD5FE1-88AB-4FB6-8804-0C833CFA51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340432" y="1957858"/>
            <a:ext cx="936104" cy="936104"/>
          </a:xfrm>
          <a:prstGeom prst="rect">
            <a:avLst/>
          </a:prstGeom>
        </p:spPr>
      </p:pic>
      <p:pic>
        <p:nvPicPr>
          <p:cNvPr id="12" name="Grafik 11">
            <a:extLst>
              <a:ext uri="{FF2B5EF4-FFF2-40B4-BE49-F238E27FC236}">
                <a16:creationId xmlns:a16="http://schemas.microsoft.com/office/drawing/2014/main" id="{35987A0E-644F-4841-8216-4B4E0284CA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6572" y="2733393"/>
            <a:ext cx="936104" cy="936104"/>
          </a:xfrm>
          <a:prstGeom prst="rect">
            <a:avLst/>
          </a:prstGeom>
        </p:spPr>
      </p:pic>
      <p:pic>
        <p:nvPicPr>
          <p:cNvPr id="13" name="Grafik 12">
            <a:extLst>
              <a:ext uri="{FF2B5EF4-FFF2-40B4-BE49-F238E27FC236}">
                <a16:creationId xmlns:a16="http://schemas.microsoft.com/office/drawing/2014/main" id="{F0BB7AF7-9CE0-4CB5-B598-17222883CDA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403091" y="2801759"/>
            <a:ext cx="936104" cy="936104"/>
          </a:xfrm>
          <a:prstGeom prst="rect">
            <a:avLst/>
          </a:prstGeom>
        </p:spPr>
      </p:pic>
      <p:pic>
        <p:nvPicPr>
          <p:cNvPr id="15" name="Grafik 14">
            <a:extLst>
              <a:ext uri="{FF2B5EF4-FFF2-40B4-BE49-F238E27FC236}">
                <a16:creationId xmlns:a16="http://schemas.microsoft.com/office/drawing/2014/main" id="{B453EA39-6B51-476D-A867-3D1DC451974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37658" y="3736405"/>
            <a:ext cx="1413470" cy="1368152"/>
          </a:xfrm>
          <a:prstGeom prst="rect">
            <a:avLst/>
          </a:prstGeom>
        </p:spPr>
      </p:pic>
      <p:pic>
        <p:nvPicPr>
          <p:cNvPr id="16" name="Grafik 15">
            <a:extLst>
              <a:ext uri="{FF2B5EF4-FFF2-40B4-BE49-F238E27FC236}">
                <a16:creationId xmlns:a16="http://schemas.microsoft.com/office/drawing/2014/main" id="{D875035E-A078-4505-80E7-07AFCDCCAB4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680482" y="3743657"/>
            <a:ext cx="1413470" cy="1368152"/>
          </a:xfrm>
          <a:prstGeom prst="rect">
            <a:avLst/>
          </a:prstGeom>
        </p:spPr>
      </p:pic>
      <p:pic>
        <p:nvPicPr>
          <p:cNvPr id="17" name="Grafik 16">
            <a:extLst>
              <a:ext uri="{FF2B5EF4-FFF2-40B4-BE49-F238E27FC236}">
                <a16:creationId xmlns:a16="http://schemas.microsoft.com/office/drawing/2014/main" id="{10FAD4E8-F70C-4FC8-B937-116A847A22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08803" y="5111809"/>
            <a:ext cx="1413470" cy="1368152"/>
          </a:xfrm>
          <a:prstGeom prst="rect">
            <a:avLst/>
          </a:prstGeom>
        </p:spPr>
      </p:pic>
      <p:pic>
        <p:nvPicPr>
          <p:cNvPr id="18" name="Grafik 17">
            <a:extLst>
              <a:ext uri="{FF2B5EF4-FFF2-40B4-BE49-F238E27FC236}">
                <a16:creationId xmlns:a16="http://schemas.microsoft.com/office/drawing/2014/main" id="{D3DE5F4D-55DD-4307-9ACF-B9961BB8973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725899" y="5121188"/>
            <a:ext cx="1413470" cy="1368152"/>
          </a:xfrm>
          <a:prstGeom prst="rect">
            <a:avLst/>
          </a:prstGeom>
        </p:spPr>
      </p:pic>
      <p:sp>
        <p:nvSpPr>
          <p:cNvPr id="19" name="Textfeld 18">
            <a:extLst>
              <a:ext uri="{FF2B5EF4-FFF2-40B4-BE49-F238E27FC236}">
                <a16:creationId xmlns:a16="http://schemas.microsoft.com/office/drawing/2014/main" id="{469EBC58-3B36-412D-9A2F-2643A66D73C5}"/>
              </a:ext>
            </a:extLst>
          </p:cNvPr>
          <p:cNvSpPr txBox="1"/>
          <p:nvPr/>
        </p:nvSpPr>
        <p:spPr>
          <a:xfrm>
            <a:off x="493958" y="3999188"/>
            <a:ext cx="996914" cy="830997"/>
          </a:xfrm>
          <a:prstGeom prst="rect">
            <a:avLst/>
          </a:prstGeom>
          <a:noFill/>
        </p:spPr>
        <p:txBody>
          <a:bodyPr wrap="square" rtlCol="0">
            <a:spAutoFit/>
          </a:bodyPr>
          <a:lstStyle/>
          <a:p>
            <a:r>
              <a:rPr lang="de-DE" sz="4800" b="1" dirty="0"/>
              <a:t>10</a:t>
            </a:r>
          </a:p>
        </p:txBody>
      </p:sp>
      <p:sp>
        <p:nvSpPr>
          <p:cNvPr id="20" name="Textfeld 19">
            <a:extLst>
              <a:ext uri="{FF2B5EF4-FFF2-40B4-BE49-F238E27FC236}">
                <a16:creationId xmlns:a16="http://schemas.microsoft.com/office/drawing/2014/main" id="{106DEDF2-D08B-4F9A-9D86-142F455C00AC}"/>
              </a:ext>
            </a:extLst>
          </p:cNvPr>
          <p:cNvSpPr txBox="1"/>
          <p:nvPr/>
        </p:nvSpPr>
        <p:spPr>
          <a:xfrm>
            <a:off x="1932425" y="4006439"/>
            <a:ext cx="996914" cy="830997"/>
          </a:xfrm>
          <a:prstGeom prst="rect">
            <a:avLst/>
          </a:prstGeom>
          <a:noFill/>
        </p:spPr>
        <p:txBody>
          <a:bodyPr wrap="square" rtlCol="0">
            <a:spAutoFit/>
          </a:bodyPr>
          <a:lstStyle/>
          <a:p>
            <a:r>
              <a:rPr lang="de-DE" sz="4800" b="1" dirty="0"/>
              <a:t>15</a:t>
            </a:r>
          </a:p>
        </p:txBody>
      </p:sp>
      <p:sp>
        <p:nvSpPr>
          <p:cNvPr id="21" name="Textfeld 20">
            <a:extLst>
              <a:ext uri="{FF2B5EF4-FFF2-40B4-BE49-F238E27FC236}">
                <a16:creationId xmlns:a16="http://schemas.microsoft.com/office/drawing/2014/main" id="{57D42820-0F5D-476B-8EB2-86ED642C7972}"/>
              </a:ext>
            </a:extLst>
          </p:cNvPr>
          <p:cNvSpPr txBox="1"/>
          <p:nvPr/>
        </p:nvSpPr>
        <p:spPr>
          <a:xfrm>
            <a:off x="602029" y="5399989"/>
            <a:ext cx="996914" cy="830997"/>
          </a:xfrm>
          <a:prstGeom prst="rect">
            <a:avLst/>
          </a:prstGeom>
          <a:noFill/>
        </p:spPr>
        <p:txBody>
          <a:bodyPr wrap="square" rtlCol="0">
            <a:spAutoFit/>
          </a:bodyPr>
          <a:lstStyle/>
          <a:p>
            <a:r>
              <a:rPr lang="de-DE" sz="4800" b="1" dirty="0"/>
              <a:t>15</a:t>
            </a:r>
          </a:p>
        </p:txBody>
      </p:sp>
      <p:sp>
        <p:nvSpPr>
          <p:cNvPr id="22" name="Textfeld 21">
            <a:extLst>
              <a:ext uri="{FF2B5EF4-FFF2-40B4-BE49-F238E27FC236}">
                <a16:creationId xmlns:a16="http://schemas.microsoft.com/office/drawing/2014/main" id="{2088C402-C9A5-4F02-AA43-0955883FD6D1}"/>
              </a:ext>
            </a:extLst>
          </p:cNvPr>
          <p:cNvSpPr txBox="1"/>
          <p:nvPr/>
        </p:nvSpPr>
        <p:spPr>
          <a:xfrm>
            <a:off x="1976185" y="5374591"/>
            <a:ext cx="996914" cy="830997"/>
          </a:xfrm>
          <a:prstGeom prst="rect">
            <a:avLst/>
          </a:prstGeom>
          <a:noFill/>
        </p:spPr>
        <p:txBody>
          <a:bodyPr wrap="square" rtlCol="0">
            <a:spAutoFit/>
          </a:bodyPr>
          <a:lstStyle/>
          <a:p>
            <a:r>
              <a:rPr lang="de-DE" sz="4800" b="1" dirty="0"/>
              <a:t>15</a:t>
            </a:r>
          </a:p>
        </p:txBody>
      </p:sp>
      <p:sp>
        <p:nvSpPr>
          <p:cNvPr id="2" name="Textfeld 1">
            <a:extLst>
              <a:ext uri="{FF2B5EF4-FFF2-40B4-BE49-F238E27FC236}">
                <a16:creationId xmlns:a16="http://schemas.microsoft.com/office/drawing/2014/main" id="{9A9C34C0-4362-4C0B-8642-788F054BFC59}"/>
              </a:ext>
            </a:extLst>
          </p:cNvPr>
          <p:cNvSpPr txBox="1"/>
          <p:nvPr/>
        </p:nvSpPr>
        <p:spPr>
          <a:xfrm>
            <a:off x="623889" y="402650"/>
            <a:ext cx="2231380" cy="369332"/>
          </a:xfrm>
          <a:prstGeom prst="rect">
            <a:avLst/>
          </a:prstGeom>
          <a:noFill/>
        </p:spPr>
        <p:txBody>
          <a:bodyPr wrap="none" rtlCol="0">
            <a:spAutoFit/>
          </a:bodyPr>
          <a:lstStyle/>
          <a:p>
            <a:r>
              <a:rPr lang="de-DE" dirty="0" err="1"/>
              <a:t>How</a:t>
            </a:r>
            <a:r>
              <a:rPr lang="de-DE" dirty="0"/>
              <a:t> to </a:t>
            </a:r>
            <a:r>
              <a:rPr lang="de-DE" dirty="0" err="1"/>
              <a:t>make</a:t>
            </a:r>
            <a:r>
              <a:rPr lang="de-DE" dirty="0"/>
              <a:t> a „</a:t>
            </a:r>
            <a:r>
              <a:rPr lang="de-DE" dirty="0" err="1"/>
              <a:t>nest</a:t>
            </a:r>
            <a:r>
              <a:rPr lang="de-DE" dirty="0"/>
              <a:t>“</a:t>
            </a:r>
          </a:p>
        </p:txBody>
      </p:sp>
    </p:spTree>
    <p:extLst>
      <p:ext uri="{BB962C8B-B14F-4D97-AF65-F5344CB8AC3E}">
        <p14:creationId xmlns:p14="http://schemas.microsoft.com/office/powerpoint/2010/main" val="106559171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Bildschirmpräsentation (4:3)</PresentationFormat>
  <Paragraphs>85</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Times New Roman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MathGAMES –  Numeracy Learning Guidebook Example</dc:title>
  <dc:creator>Roland</dc:creator>
  <cp:lastModifiedBy>Roland Schneidt</cp:lastModifiedBy>
  <cp:revision>120</cp:revision>
  <dcterms:created xsi:type="dcterms:W3CDTF">2015-10-21T14:12:34Z</dcterms:created>
  <dcterms:modified xsi:type="dcterms:W3CDTF">2017-09-09T13:41:27Z</dcterms:modified>
</cp:coreProperties>
</file>